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6" r:id="rId3"/>
    <p:sldId id="327" r:id="rId4"/>
    <p:sldId id="292" r:id="rId5"/>
    <p:sldId id="328" r:id="rId6"/>
    <p:sldId id="288" r:id="rId7"/>
    <p:sldId id="306" r:id="rId8"/>
    <p:sldId id="287" r:id="rId9"/>
    <p:sldId id="311" r:id="rId10"/>
    <p:sldId id="317" r:id="rId11"/>
    <p:sldId id="294" r:id="rId12"/>
    <p:sldId id="321" r:id="rId13"/>
    <p:sldId id="319" r:id="rId14"/>
    <p:sldId id="322" r:id="rId15"/>
    <p:sldId id="272" r:id="rId16"/>
    <p:sldId id="323" r:id="rId17"/>
    <p:sldId id="324" r:id="rId18"/>
    <p:sldId id="320" r:id="rId19"/>
    <p:sldId id="289" r:id="rId20"/>
    <p:sldId id="318" r:id="rId21"/>
    <p:sldId id="309" r:id="rId22"/>
    <p:sldId id="266" r:id="rId23"/>
    <p:sldId id="325" r:id="rId24"/>
    <p:sldId id="326"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74" d="100"/>
          <a:sy n="74" d="100"/>
        </p:scale>
        <p:origin x="1032" y="283"/>
      </p:cViewPr>
      <p:guideLst/>
    </p:cSldViewPr>
  </p:slideViewPr>
  <p:notesTextViewPr>
    <p:cViewPr>
      <p:scale>
        <a:sx n="3" d="2"/>
        <a:sy n="3" d="2"/>
      </p:scale>
      <p:origin x="0" y="-5"/>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Gara" userId="3965aeaeca78df18" providerId="LiveId" clId="{BB59C1C1-601B-490E-BA12-BF78EAFF26C8}"/>
    <pc:docChg chg="addSld">
      <pc:chgData name="Elizabeth Gara" userId="3965aeaeca78df18" providerId="LiveId" clId="{BB59C1C1-601B-490E-BA12-BF78EAFF26C8}" dt="2025-09-05T17:34:52.902" v="1" actId="680"/>
      <pc:docMkLst>
        <pc:docMk/>
      </pc:docMkLst>
      <pc:sldChg chg="new">
        <pc:chgData name="Elizabeth Gara" userId="3965aeaeca78df18" providerId="LiveId" clId="{BB59C1C1-601B-490E-BA12-BF78EAFF26C8}" dt="2025-09-05T17:32:18.867" v="0" actId="680"/>
        <pc:sldMkLst>
          <pc:docMk/>
          <pc:sldMk cId="983959823" sldId="327"/>
        </pc:sldMkLst>
      </pc:sldChg>
      <pc:sldChg chg="new">
        <pc:chgData name="Elizabeth Gara" userId="3965aeaeca78df18" providerId="LiveId" clId="{BB59C1C1-601B-490E-BA12-BF78EAFF26C8}" dt="2025-09-05T17:34:52.902" v="1" actId="680"/>
        <pc:sldMkLst>
          <pc:docMk/>
          <pc:sldMk cId="2655679924" sldId="32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F134-8A9C-4A81-1FAD-0D3892B2ED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AAD07E-294F-FE01-7076-77082F5A38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EEBFBA-E2B2-B6EC-A039-D3AC1FDE3249}"/>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5" name="Footer Placeholder 4">
            <a:extLst>
              <a:ext uri="{FF2B5EF4-FFF2-40B4-BE49-F238E27FC236}">
                <a16:creationId xmlns:a16="http://schemas.microsoft.com/office/drawing/2014/main" id="{2681FFC8-E5E2-799A-04DC-2E8E189CA4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2BE71B-8B9E-36B5-7933-0EBABCADCB22}"/>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3664921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2E20-8CF9-D799-231F-19256A6F1F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C356AA-BC65-6404-6FC3-27DA285171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DC4C5-D27C-D821-3910-7853D5B0195D}"/>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5" name="Footer Placeholder 4">
            <a:extLst>
              <a:ext uri="{FF2B5EF4-FFF2-40B4-BE49-F238E27FC236}">
                <a16:creationId xmlns:a16="http://schemas.microsoft.com/office/drawing/2014/main" id="{D1575356-0C14-655A-0C19-079176E0AD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1BBFC5-9493-2949-6F6A-C4CFBF354F89}"/>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950557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679DB8-2C81-98DD-735E-55D11C8D92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DB157-8306-38E0-106D-944A9F8200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B442E-A5DA-5856-745A-FA0B0EEB7DD0}"/>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5" name="Footer Placeholder 4">
            <a:extLst>
              <a:ext uri="{FF2B5EF4-FFF2-40B4-BE49-F238E27FC236}">
                <a16:creationId xmlns:a16="http://schemas.microsoft.com/office/drawing/2014/main" id="{7E367623-E8B2-2234-2C52-5B822954FF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395F6B-4749-8421-80C2-6B3945C004D5}"/>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322615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5C104-A932-E574-4A77-86FE0A95A7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BA8DEF-5787-4909-4A21-974EF5B46A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78518-ABED-749F-D152-EE161281C488}"/>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5" name="Footer Placeholder 4">
            <a:extLst>
              <a:ext uri="{FF2B5EF4-FFF2-40B4-BE49-F238E27FC236}">
                <a16:creationId xmlns:a16="http://schemas.microsoft.com/office/drawing/2014/main" id="{F8BD3EA8-4C74-E044-F313-7FAABABAAF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7BC792-4F50-8241-B1F7-866E8CF0E891}"/>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1942744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40C6-6950-4CDD-75CA-295CDE86C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04503F-4877-AAA1-4943-71F9C0B7A7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534B8A-CF95-D27C-642F-4F7ECDA8180A}"/>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5" name="Footer Placeholder 4">
            <a:extLst>
              <a:ext uri="{FF2B5EF4-FFF2-40B4-BE49-F238E27FC236}">
                <a16:creationId xmlns:a16="http://schemas.microsoft.com/office/drawing/2014/main" id="{3A9536E9-4AAF-5216-7505-9CD933D3DE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766E04-44B2-1BFC-3B5C-A1525994491E}"/>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120206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DC78C-6FDF-FAF6-CE23-DE8038099B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13866-91E4-0E62-A46D-DD72DE68A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F26AB-8A6B-7134-78D4-10D492BE90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DEBD1F-EDAD-505C-7EFD-C331C9872C7F}"/>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6" name="Footer Placeholder 5">
            <a:extLst>
              <a:ext uri="{FF2B5EF4-FFF2-40B4-BE49-F238E27FC236}">
                <a16:creationId xmlns:a16="http://schemas.microsoft.com/office/drawing/2014/main" id="{0538EFA8-26AC-2D75-888B-37D8683EE9F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6CCDE1-F63D-58D0-ED0B-FA2630BF2B1F}"/>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3699143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34BD-308B-0F8F-3E67-0DB1C87D8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37A251-22D2-6EF6-E76B-A1D3681B7B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DCB01B-23D9-C0C7-25D1-19B042C66A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A11548-AFDC-605F-C66B-84703408E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B0501-687C-A4D7-18D0-290410E63E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CD2766-6E5B-81DA-E985-7752BD28FB34}"/>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8" name="Footer Placeholder 7">
            <a:extLst>
              <a:ext uri="{FF2B5EF4-FFF2-40B4-BE49-F238E27FC236}">
                <a16:creationId xmlns:a16="http://schemas.microsoft.com/office/drawing/2014/main" id="{D8268779-3557-51B4-FEED-D6F843D86D9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29C22A2-7986-463A-10F5-A7502D665D9B}"/>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20263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95C3-FF5B-ED0D-E78C-6DD0AEF32F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4E66D2-C583-95D4-756E-2991E04D43E4}"/>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4" name="Footer Placeholder 3">
            <a:extLst>
              <a:ext uri="{FF2B5EF4-FFF2-40B4-BE49-F238E27FC236}">
                <a16:creationId xmlns:a16="http://schemas.microsoft.com/office/drawing/2014/main" id="{A06CDC6D-57CE-8A31-D40F-6AB8CC9F3A5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C46717E-0CB4-5CD8-708A-4F2B9BC94F33}"/>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23317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B531D6-25C7-252E-5E27-32BE210323E9}"/>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3" name="Footer Placeholder 2">
            <a:extLst>
              <a:ext uri="{FF2B5EF4-FFF2-40B4-BE49-F238E27FC236}">
                <a16:creationId xmlns:a16="http://schemas.microsoft.com/office/drawing/2014/main" id="{4AE469F2-81E8-18E4-0BF1-8B09E4C4C9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51C9345-E294-8637-EFA9-011BE647E62C}"/>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353717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48EBC-8BAD-D050-4E97-1E03D2C0D3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21D7EF-4287-3BC1-EE92-BFD3B0B40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CC7C2F-91AF-B9E0-BF00-D4FB43DC7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979502-E670-6AD5-1CF5-DA8284C45C0B}"/>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6" name="Footer Placeholder 5">
            <a:extLst>
              <a:ext uri="{FF2B5EF4-FFF2-40B4-BE49-F238E27FC236}">
                <a16:creationId xmlns:a16="http://schemas.microsoft.com/office/drawing/2014/main" id="{42E0E3C1-209B-6964-0117-D5D5451B92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21704B-2A20-209A-DFB6-DCF3B6EE8063}"/>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3265369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F6BA-F851-374C-8EDF-E9162295C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33B16-54E0-B814-692A-6047B9367B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6301C2F-ACE4-D6A7-655D-4DBAF794D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4E5670-F51B-49B1-A127-8AD62DD93BEA}"/>
              </a:ext>
            </a:extLst>
          </p:cNvPr>
          <p:cNvSpPr>
            <a:spLocks noGrp="1"/>
          </p:cNvSpPr>
          <p:nvPr>
            <p:ph type="dt" sz="half" idx="10"/>
          </p:nvPr>
        </p:nvSpPr>
        <p:spPr/>
        <p:txBody>
          <a:bodyPr/>
          <a:lstStyle/>
          <a:p>
            <a:fld id="{7C9B7079-0FB7-44DA-A828-17C2E6594A34}" type="datetimeFigureOut">
              <a:rPr lang="en-US" smtClean="0"/>
              <a:t>9/5/2025</a:t>
            </a:fld>
            <a:endParaRPr lang="en-US" dirty="0"/>
          </a:p>
        </p:txBody>
      </p:sp>
      <p:sp>
        <p:nvSpPr>
          <p:cNvPr id="6" name="Footer Placeholder 5">
            <a:extLst>
              <a:ext uri="{FF2B5EF4-FFF2-40B4-BE49-F238E27FC236}">
                <a16:creationId xmlns:a16="http://schemas.microsoft.com/office/drawing/2014/main" id="{70A00ECA-D584-523A-96C9-0E086343F5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EFC8DA-123B-FCF5-0987-A52D1F47667C}"/>
              </a:ext>
            </a:extLst>
          </p:cNvPr>
          <p:cNvSpPr>
            <a:spLocks noGrp="1"/>
          </p:cNvSpPr>
          <p:nvPr>
            <p:ph type="sldNum" sz="quarter" idx="12"/>
          </p:nvPr>
        </p:nvSpPr>
        <p:spPr/>
        <p:txBody>
          <a:bodyPr/>
          <a:lstStyle/>
          <a:p>
            <a:fld id="{C5D406D3-463A-444D-9B50-47817B31FEE9}" type="slidenum">
              <a:rPr lang="en-US" smtClean="0"/>
              <a:t>‹#›</a:t>
            </a:fld>
            <a:endParaRPr lang="en-US" dirty="0"/>
          </a:p>
        </p:txBody>
      </p:sp>
    </p:spTree>
    <p:extLst>
      <p:ext uri="{BB962C8B-B14F-4D97-AF65-F5344CB8AC3E}">
        <p14:creationId xmlns:p14="http://schemas.microsoft.com/office/powerpoint/2010/main" val="344444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7A1C97-F4E8-D577-C32F-805637B62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8D9211-DB78-DB8D-BD55-727E6B6ED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23D75-4001-9A00-6D03-FF88F72ABE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B7079-0FB7-44DA-A828-17C2E6594A34}" type="datetimeFigureOut">
              <a:rPr lang="en-US" smtClean="0"/>
              <a:t>9/5/2025</a:t>
            </a:fld>
            <a:endParaRPr lang="en-US" dirty="0"/>
          </a:p>
        </p:txBody>
      </p:sp>
      <p:sp>
        <p:nvSpPr>
          <p:cNvPr id="5" name="Footer Placeholder 4">
            <a:extLst>
              <a:ext uri="{FF2B5EF4-FFF2-40B4-BE49-F238E27FC236}">
                <a16:creationId xmlns:a16="http://schemas.microsoft.com/office/drawing/2014/main" id="{C303BFF0-D30A-5843-75C4-5BBBA613E6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EE124D-8707-4488-CAD7-0D04D52B12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406D3-463A-444D-9B50-47817B31FEE9}" type="slidenum">
              <a:rPr lang="en-US" smtClean="0"/>
              <a:t>‹#›</a:t>
            </a:fld>
            <a:endParaRPr lang="en-US" dirty="0"/>
          </a:p>
        </p:txBody>
      </p:sp>
    </p:spTree>
    <p:extLst>
      <p:ext uri="{BB962C8B-B14F-4D97-AF65-F5344CB8AC3E}">
        <p14:creationId xmlns:p14="http://schemas.microsoft.com/office/powerpoint/2010/main" val="3218173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foto.wuestenigel.com/teeth-whitening-with-back-charcoal-coconut-toothpaste/"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en/photo/656867"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mypr.co.za/efficiency-and-reliability-pumping-and-wastewater-solutions/"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ketchfab.com/3d-models/back-flow-preventer-13b93e5f74884d7284239997510eaee7"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brook-water-flow-murmur-225976/"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1">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13">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A7B6BFA-5B6A-2172-E3A9-997D1ABA4459}"/>
              </a:ext>
            </a:extLst>
          </p:cNvPr>
          <p:cNvSpPr>
            <a:spLocks noGrp="1"/>
          </p:cNvSpPr>
          <p:nvPr>
            <p:ph type="ctrTitle"/>
          </p:nvPr>
        </p:nvSpPr>
        <p:spPr>
          <a:xfrm>
            <a:off x="838200" y="1911096"/>
            <a:ext cx="6081713" cy="3566160"/>
          </a:xfrm>
        </p:spPr>
        <p:txBody>
          <a:bodyPr>
            <a:normAutofit fontScale="90000"/>
          </a:bodyPr>
          <a:lstStyle/>
          <a:p>
            <a:pPr algn="l"/>
            <a:r>
              <a:rPr lang="en-US" sz="6600" dirty="0">
                <a:solidFill>
                  <a:srgbClr val="FFFFFF"/>
                </a:solidFill>
              </a:rPr>
              <a:t>New &amp; Emerging Laws affecting the Water Industry</a:t>
            </a:r>
            <a:br>
              <a:rPr lang="en-US" sz="6600" dirty="0">
                <a:solidFill>
                  <a:srgbClr val="FFFFFF"/>
                </a:solidFill>
              </a:rPr>
            </a:br>
            <a:br>
              <a:rPr lang="en-US" sz="6600" dirty="0">
                <a:solidFill>
                  <a:srgbClr val="FFFFFF"/>
                </a:solidFill>
              </a:rPr>
            </a:br>
            <a:endParaRPr lang="en-US" sz="6600" dirty="0">
              <a:solidFill>
                <a:srgbClr val="FFFFFF"/>
              </a:solidFill>
            </a:endParaRPr>
          </a:p>
        </p:txBody>
      </p:sp>
      <p:sp>
        <p:nvSpPr>
          <p:cNvPr id="3" name="Subtitle 2">
            <a:extLst>
              <a:ext uri="{FF2B5EF4-FFF2-40B4-BE49-F238E27FC236}">
                <a16:creationId xmlns:a16="http://schemas.microsoft.com/office/drawing/2014/main" id="{08724F55-F8A1-273A-B990-B26E6443F211}"/>
              </a:ext>
            </a:extLst>
          </p:cNvPr>
          <p:cNvSpPr>
            <a:spLocks noGrp="1"/>
          </p:cNvSpPr>
          <p:nvPr>
            <p:ph type="subTitle" idx="1"/>
          </p:nvPr>
        </p:nvSpPr>
        <p:spPr>
          <a:xfrm>
            <a:off x="838200" y="4480560"/>
            <a:ext cx="6081713" cy="1572768"/>
          </a:xfrm>
        </p:spPr>
        <p:txBody>
          <a:bodyPr>
            <a:normAutofit/>
          </a:bodyPr>
          <a:lstStyle/>
          <a:p>
            <a:pPr algn="l"/>
            <a:r>
              <a:rPr lang="en-US" dirty="0">
                <a:solidFill>
                  <a:srgbClr val="FFFFFF"/>
                </a:solidFill>
              </a:rPr>
              <a:t>CWWA 2025 Compliance Assistance Workshop </a:t>
            </a:r>
          </a:p>
        </p:txBody>
      </p:sp>
      <p:pic>
        <p:nvPicPr>
          <p:cNvPr id="5" name="Picture 4">
            <a:extLst>
              <a:ext uri="{FF2B5EF4-FFF2-40B4-BE49-F238E27FC236}">
                <a16:creationId xmlns:a16="http://schemas.microsoft.com/office/drawing/2014/main" id="{7EB91AAA-18EB-C439-980B-1F6ED3145F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7654" y="832686"/>
            <a:ext cx="3931920" cy="1805594"/>
          </a:xfrm>
          <a:prstGeom prst="rect">
            <a:avLst/>
          </a:prstGeom>
        </p:spPr>
      </p:pic>
      <p:sp>
        <p:nvSpPr>
          <p:cNvPr id="27"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sky, outdoor, cloud, seat of local government&#10;&#10;Description automatically generated">
            <a:extLst>
              <a:ext uri="{FF2B5EF4-FFF2-40B4-BE49-F238E27FC236}">
                <a16:creationId xmlns:a16="http://schemas.microsoft.com/office/drawing/2014/main" id="{C4FC5228-9199-DA8F-6255-29CCB682E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654" y="3592052"/>
            <a:ext cx="3931920" cy="2624556"/>
          </a:xfrm>
          <a:prstGeom prst="rect">
            <a:avLst/>
          </a:prstGeom>
        </p:spPr>
      </p:pic>
    </p:spTree>
    <p:extLst>
      <p:ext uri="{BB962C8B-B14F-4D97-AF65-F5344CB8AC3E}">
        <p14:creationId xmlns:p14="http://schemas.microsoft.com/office/powerpoint/2010/main" val="3308045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956A-B6C9-A0AE-2D21-B6399C2413F7}"/>
              </a:ext>
            </a:extLst>
          </p:cNvPr>
          <p:cNvSpPr>
            <a:spLocks noGrp="1"/>
          </p:cNvSpPr>
          <p:nvPr>
            <p:ph type="title"/>
          </p:nvPr>
        </p:nvSpPr>
        <p:spPr/>
        <p:txBody>
          <a:bodyPr/>
          <a:lstStyle/>
          <a:p>
            <a:r>
              <a:rPr lang="en-US" b="1" dirty="0">
                <a:solidFill>
                  <a:schemeClr val="accent1">
                    <a:lumMod val="75000"/>
                  </a:schemeClr>
                </a:solidFill>
              </a:rPr>
              <a:t>DPH Revisions to Drinking Water</a:t>
            </a:r>
          </a:p>
        </p:txBody>
      </p:sp>
      <p:sp>
        <p:nvSpPr>
          <p:cNvPr id="3" name="Content Placeholder 2">
            <a:extLst>
              <a:ext uri="{FF2B5EF4-FFF2-40B4-BE49-F238E27FC236}">
                <a16:creationId xmlns:a16="http://schemas.microsoft.com/office/drawing/2014/main" id="{5DD1FB77-99A6-F714-5C5B-13C53D23D05D}"/>
              </a:ext>
            </a:extLst>
          </p:cNvPr>
          <p:cNvSpPr>
            <a:spLocks noGrp="1"/>
          </p:cNvSpPr>
          <p:nvPr>
            <p:ph idx="1"/>
          </p:nvPr>
        </p:nvSpPr>
        <p:spPr>
          <a:xfrm>
            <a:off x="744681" y="1493116"/>
            <a:ext cx="10976264" cy="4351338"/>
          </a:xfrm>
        </p:spPr>
        <p:txBody>
          <a:bodyPr>
            <a:normAutofit/>
          </a:bodyPr>
          <a:lstStyle/>
          <a:p>
            <a:pPr marL="0" indent="0">
              <a:buNone/>
            </a:pPr>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 25-98 (HB-6978):</a:t>
            </a:r>
          </a:p>
          <a:p>
            <a:pPr marL="342900" indent="-342900">
              <a:buFont typeface="+mj-lt"/>
              <a:buAutoNum type="arabicPeriod"/>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rovides for biennial license renewal for bulk water haulers</a:t>
            </a:r>
          </a:p>
          <a:p>
            <a:pPr marL="342900" indent="-342900">
              <a:buFont typeface="+mj-lt"/>
              <a:buAutoNum type="arabicPeriod"/>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Allows DPH t</a:t>
            </a:r>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 adopt policies and procedures while in the process of adopting regulations concerning subsurface sewage disposal systems with a 10,000 gallon capacity;</a:t>
            </a:r>
          </a:p>
          <a:p>
            <a:pPr marL="342900" indent="-342900">
              <a:buFont typeface="+mj-lt"/>
              <a:buAutoNum type="arabicPeriod"/>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Revises </a:t>
            </a:r>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certain application requirements relating to the construction, expansion or utilization of new water supply sources to reflect current practices.</a:t>
            </a:r>
          </a:p>
          <a:p>
            <a:pPr marL="800100" lvl="1" indent="-342900">
              <a:buFont typeface="+mj-lt"/>
              <a:buAutoNum type="arabicPeriod"/>
            </a:pPr>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under existing law, it prohibits building, expanding, or using a public water system that provides drinking water without DPH’s approval and continues to require DPH to approve and issue permits for these systems.</a:t>
            </a:r>
          </a:p>
          <a:p>
            <a:pPr marL="800100" lvl="1" indent="-342900">
              <a:buFont typeface="+mj-lt"/>
              <a:buAutoNum type="arabicPeriod"/>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pplies this approval process to individuals, partnerships, associations, corporations, municipalities, or other entities or lessees of a public water system. (Currently, the process specifically applies to systems owned or used by water companies</a:t>
            </a:r>
          </a:p>
          <a:p>
            <a:pPr marL="800100" lvl="1" indent="-342900">
              <a:buFont typeface="+mj-lt"/>
              <a:buAutoNum type="arabicPeriod"/>
            </a:pPr>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under current law, no prior review or approval is needed for distribution water main installations if they are constructed according to sound engineering standards and all applicable laws and regulations. </a:t>
            </a:r>
          </a:p>
          <a:p>
            <a:pPr marL="342900" indent="-342900">
              <a:buFont typeface="+mj-lt"/>
              <a:buAutoNum type="arabicPeriod"/>
            </a:pPr>
            <a:endParaRPr lang="en-US" dirty="0"/>
          </a:p>
        </p:txBody>
      </p:sp>
      <p:pic>
        <p:nvPicPr>
          <p:cNvPr id="4" name="Picture 3">
            <a:extLst>
              <a:ext uri="{FF2B5EF4-FFF2-40B4-BE49-F238E27FC236}">
                <a16:creationId xmlns:a16="http://schemas.microsoft.com/office/drawing/2014/main" id="{2E495FB6-08A2-BCF7-7234-9493453A54D3}"/>
              </a:ext>
            </a:extLst>
          </p:cNvPr>
          <p:cNvPicPr>
            <a:picLocks noChangeAspect="1"/>
          </p:cNvPicPr>
          <p:nvPr/>
        </p:nvPicPr>
        <p:blipFill>
          <a:blip r:embed="rId2"/>
          <a:stretch>
            <a:fillRect/>
          </a:stretch>
        </p:blipFill>
        <p:spPr>
          <a:xfrm>
            <a:off x="197428" y="4794972"/>
            <a:ext cx="12192000" cy="2506660"/>
          </a:xfrm>
          <a:prstGeom prst="rect">
            <a:avLst/>
          </a:prstGeom>
        </p:spPr>
      </p:pic>
    </p:spTree>
    <p:extLst>
      <p:ext uri="{BB962C8B-B14F-4D97-AF65-F5344CB8AC3E}">
        <p14:creationId xmlns:p14="http://schemas.microsoft.com/office/powerpoint/2010/main" val="3522685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C85539-B4E1-CDD8-EBBF-69ADC29C153C}"/>
              </a:ext>
            </a:extLst>
          </p:cNvPr>
          <p:cNvSpPr>
            <a:spLocks noGrp="1"/>
          </p:cNvSpPr>
          <p:nvPr>
            <p:ph idx="1"/>
          </p:nvPr>
        </p:nvSpPr>
        <p:spPr>
          <a:xfrm>
            <a:off x="572493" y="1718120"/>
            <a:ext cx="6713552" cy="5121592"/>
          </a:xfrm>
        </p:spPr>
        <p:txBody>
          <a:bodyPr anchor="t">
            <a:normAutofit/>
          </a:bodyPr>
          <a:lstStyle/>
          <a:p>
            <a:pPr marL="0" marR="0" lvl="0" indent="0">
              <a:spcBef>
                <a:spcPts val="0"/>
              </a:spcBef>
              <a:spcAft>
                <a:spcPts val="800"/>
              </a:spcAft>
              <a:buNone/>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Public Act 25-84 builds on DEEP’s 20 by 26 initiative:</a:t>
            </a:r>
          </a:p>
          <a:p>
            <a:r>
              <a:rPr lang="en-US" sz="1800" dirty="0"/>
              <a:t>Introduces procedural reforms to simplify petitioned hearings on DEEP licenses.</a:t>
            </a:r>
          </a:p>
          <a:p>
            <a:r>
              <a:rPr lang="en-US" sz="1800" dirty="0"/>
              <a:t>By reclassifying these as public informational sessions, the process becomes more accessible and less burdensome for parties, while still ensuring transparency and public input.</a:t>
            </a:r>
          </a:p>
          <a:p>
            <a:pPr marL="0" indent="0">
              <a:buNone/>
            </a:pPr>
            <a:r>
              <a:rPr lang="en-US" sz="1800" dirty="0"/>
              <a:t>Additionally, the bill authorizes DEEP to:</a:t>
            </a:r>
          </a:p>
          <a:p>
            <a:pPr marL="0" indent="0">
              <a:lnSpc>
                <a:spcPct val="100000"/>
              </a:lnSpc>
              <a:spcBef>
                <a:spcPts val="0"/>
              </a:spcBef>
              <a:buNone/>
            </a:pPr>
            <a:endParaRPr lang="en-US" sz="1800" dirty="0"/>
          </a:p>
          <a:p>
            <a:pPr marL="0" indent="0">
              <a:lnSpc>
                <a:spcPct val="100000"/>
              </a:lnSpc>
              <a:spcBef>
                <a:spcPts val="0"/>
              </a:spcBef>
              <a:buNone/>
            </a:pPr>
            <a:r>
              <a:rPr lang="en-US" sz="1800" dirty="0"/>
              <a:t>1. Require “watershed-level compensatory mitigation” (i.e.</a:t>
            </a:r>
          </a:p>
          <a:p>
            <a:pPr marL="0" indent="0">
              <a:lnSpc>
                <a:spcPct val="100000"/>
              </a:lnSpc>
              <a:spcBef>
                <a:spcPts val="0"/>
              </a:spcBef>
              <a:buNone/>
            </a:pPr>
            <a:r>
              <a:rPr lang="en-US" sz="1800" dirty="0"/>
              <a:t>compensation to offset impacts to water resources) for certain</a:t>
            </a:r>
          </a:p>
          <a:p>
            <a:pPr marL="0" indent="0">
              <a:lnSpc>
                <a:spcPct val="100000"/>
              </a:lnSpc>
              <a:spcBef>
                <a:spcPts val="0"/>
              </a:spcBef>
              <a:buNone/>
            </a:pPr>
            <a:r>
              <a:rPr lang="en-US" sz="1800" dirty="0"/>
              <a:t>regulated activities, and</a:t>
            </a:r>
          </a:p>
          <a:p>
            <a:pPr marL="0" indent="0">
              <a:lnSpc>
                <a:spcPct val="100000"/>
              </a:lnSpc>
              <a:spcBef>
                <a:spcPts val="0"/>
              </a:spcBef>
              <a:buNone/>
            </a:pPr>
            <a:endParaRPr lang="en-US" sz="1800" dirty="0"/>
          </a:p>
          <a:p>
            <a:pPr marL="0" indent="0">
              <a:lnSpc>
                <a:spcPct val="100000"/>
              </a:lnSpc>
              <a:spcBef>
                <a:spcPts val="0"/>
              </a:spcBef>
              <a:buNone/>
            </a:pPr>
            <a:r>
              <a:rPr lang="en-US" sz="1800" dirty="0"/>
              <a:t>2. Extend a general permit’s expiration date until a new permit is</a:t>
            </a:r>
          </a:p>
          <a:p>
            <a:pPr marL="0" indent="0">
              <a:lnSpc>
                <a:spcPct val="100000"/>
              </a:lnSpc>
              <a:spcBef>
                <a:spcPts val="0"/>
              </a:spcBef>
              <a:buNone/>
            </a:pPr>
            <a:r>
              <a:rPr lang="en-US" sz="1800" dirty="0"/>
              <a:t>issued, or until DEEP declines to issue a new permit, rather than</a:t>
            </a:r>
          </a:p>
          <a:p>
            <a:pPr marL="0" indent="0">
              <a:lnSpc>
                <a:spcPct val="100000"/>
              </a:lnSpc>
              <a:spcBef>
                <a:spcPts val="0"/>
              </a:spcBef>
              <a:buNone/>
            </a:pPr>
            <a:r>
              <a:rPr lang="en-US" sz="1800" dirty="0"/>
              <a:t>extend them for one year past the expiration date as current law</a:t>
            </a:r>
          </a:p>
          <a:p>
            <a:pPr marL="0" indent="0">
              <a:lnSpc>
                <a:spcPct val="100000"/>
              </a:lnSpc>
              <a:spcBef>
                <a:spcPts val="0"/>
              </a:spcBef>
              <a:buNone/>
            </a:pPr>
            <a:r>
              <a:rPr lang="en-US" sz="1800" dirty="0"/>
              <a:t>allows.</a:t>
            </a:r>
          </a:p>
        </p:txBody>
      </p:sp>
      <p:pic>
        <p:nvPicPr>
          <p:cNvPr id="4" name="Picture 3">
            <a:extLst>
              <a:ext uri="{FF2B5EF4-FFF2-40B4-BE49-F238E27FC236}">
                <a16:creationId xmlns:a16="http://schemas.microsoft.com/office/drawing/2014/main" id="{61BE093E-C743-5709-775D-F060C57CF2F7}"/>
              </a:ext>
            </a:extLst>
          </p:cNvPr>
          <p:cNvPicPr>
            <a:picLocks noChangeAspect="1"/>
          </p:cNvPicPr>
          <p:nvPr/>
        </p:nvPicPr>
        <p:blipFill rotWithShape="1">
          <a:blip r:embed="rId2"/>
          <a:srcRect l="1106" r="22172" b="2"/>
          <a:stretch/>
        </p:blipFill>
        <p:spPr>
          <a:xfrm>
            <a:off x="7675658" y="2093976"/>
            <a:ext cx="3941064" cy="4096512"/>
          </a:xfrm>
          <a:prstGeom prst="rect">
            <a:avLst/>
          </a:prstGeom>
        </p:spPr>
      </p:pic>
      <p:sp>
        <p:nvSpPr>
          <p:cNvPr id="6" name="Title 5">
            <a:extLst>
              <a:ext uri="{FF2B5EF4-FFF2-40B4-BE49-F238E27FC236}">
                <a16:creationId xmlns:a16="http://schemas.microsoft.com/office/drawing/2014/main" id="{6B3E1DCF-1332-9096-14A3-24A48E537AB0}"/>
              </a:ext>
            </a:extLst>
          </p:cNvPr>
          <p:cNvSpPr>
            <a:spLocks noGrp="1"/>
          </p:cNvSpPr>
          <p:nvPr>
            <p:ph type="title"/>
          </p:nvPr>
        </p:nvSpPr>
        <p:spPr/>
        <p:txBody>
          <a:bodyPr/>
          <a:lstStyle/>
          <a:p>
            <a:r>
              <a:rPr lang="en-US" b="1" dirty="0"/>
              <a:t>Environmental Permitting</a:t>
            </a:r>
          </a:p>
        </p:txBody>
      </p:sp>
    </p:spTree>
    <p:extLst>
      <p:ext uri="{BB962C8B-B14F-4D97-AF65-F5344CB8AC3E}">
        <p14:creationId xmlns:p14="http://schemas.microsoft.com/office/powerpoint/2010/main" val="1590864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DB6F5D-4374-4803-502C-19541E7AF5BB}"/>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6747EB8-8A1A-B4EF-1539-926AC2FC833A}"/>
              </a:ext>
            </a:extLst>
          </p:cNvPr>
          <p:cNvSpPr>
            <a:spLocks noGrp="1"/>
          </p:cNvSpPr>
          <p:nvPr>
            <p:ph type="title"/>
          </p:nvPr>
        </p:nvSpPr>
        <p:spPr>
          <a:xfrm>
            <a:off x="5297762" y="329184"/>
            <a:ext cx="6251110" cy="1783080"/>
          </a:xfrm>
        </p:spPr>
        <p:txBody>
          <a:bodyPr anchor="b">
            <a:normAutofit/>
          </a:bodyPr>
          <a:lstStyle/>
          <a:p>
            <a:r>
              <a:rPr lang="en-US" sz="5400" b="1"/>
              <a:t>Training – Inland Wetland Agencies</a:t>
            </a:r>
          </a:p>
        </p:txBody>
      </p:sp>
      <p:pic>
        <p:nvPicPr>
          <p:cNvPr id="4" name="Picture 3" descr="Hand on mouse">
            <a:extLst>
              <a:ext uri="{FF2B5EF4-FFF2-40B4-BE49-F238E27FC236}">
                <a16:creationId xmlns:a16="http://schemas.microsoft.com/office/drawing/2014/main" id="{85AEC08B-0473-8747-23BF-163D691B4A74}"/>
              </a:ext>
            </a:extLst>
          </p:cNvPr>
          <p:cNvPicPr>
            <a:picLocks noChangeAspect="1"/>
          </p:cNvPicPr>
          <p:nvPr/>
        </p:nvPicPr>
        <p:blipFill>
          <a:blip r:embed="rId2">
            <a:extLst>
              <a:ext uri="{28A0092B-C50C-407E-A947-70E740481C1C}">
                <a14:useLocalDpi xmlns:a14="http://schemas.microsoft.com/office/drawing/2010/main" val="0"/>
              </a:ext>
            </a:extLst>
          </a:blip>
          <a:srcRect l="38955" r="15714"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69E226-F7FB-B84C-E83E-A95345DA0F60}"/>
              </a:ext>
            </a:extLst>
          </p:cNvPr>
          <p:cNvSpPr>
            <a:spLocks noGrp="1"/>
          </p:cNvSpPr>
          <p:nvPr>
            <p:ph idx="1"/>
          </p:nvPr>
        </p:nvSpPr>
        <p:spPr>
          <a:xfrm>
            <a:off x="5297762" y="2706624"/>
            <a:ext cx="6251110" cy="3483864"/>
          </a:xfrm>
        </p:spPr>
        <p:txBody>
          <a:bodyPr>
            <a:normAutofit lnSpcReduction="10000"/>
          </a:bodyPr>
          <a:lstStyle/>
          <a:p>
            <a:pPr marL="0" marR="0" lvl="0" indent="0">
              <a:spcBef>
                <a:spcPts val="0"/>
              </a:spcBef>
              <a:spcAft>
                <a:spcPts val="800"/>
              </a:spcAft>
              <a:buNone/>
              <a:tabLst>
                <a:tab pos="457200" algn="l"/>
              </a:tabLst>
            </a:pP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Public Act 25-73 includes provisions requiring members and employees of inland wetland agencies on January 1, 2026, to complete their initial training within one year from that date. </a:t>
            </a:r>
          </a:p>
          <a:p>
            <a:pPr marL="0" marR="0" lvl="0" indent="0">
              <a:spcBef>
                <a:spcPts val="0"/>
              </a:spcBef>
              <a:spcAft>
                <a:spcPts val="800"/>
              </a:spcAft>
              <a:buNone/>
              <a:tabLst>
                <a:tab pos="457200" algn="l"/>
              </a:tabLst>
            </a:pPr>
            <a:r>
              <a:rPr lang="en-US" sz="1900" kern="100" dirty="0">
                <a:latin typeface="Calibri" panose="020F0502020204030204" pitchFamily="34" charset="0"/>
                <a:ea typeface="Calibri" panose="020F0502020204030204" pitchFamily="34" charset="0"/>
                <a:cs typeface="Times New Roman" panose="02020603050405020304" pitchFamily="18" charset="0"/>
              </a:rPr>
              <a:t>Individuals elected, hired, or appointed to serve </a:t>
            </a: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after that date must complete the training within one year after their appointment, election, or hire. </a:t>
            </a:r>
          </a:p>
          <a:p>
            <a:pPr marL="0" marR="0" lvl="0" indent="0">
              <a:spcBef>
                <a:spcPts val="0"/>
              </a:spcBef>
              <a:spcAft>
                <a:spcPts val="800"/>
              </a:spcAft>
              <a:buNone/>
              <a:tabLst>
                <a:tab pos="457200" algn="l"/>
              </a:tabLst>
            </a:pP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All members and employees must retrain every four years or once per term (for elected or appointed members), whichever is less frequent. </a:t>
            </a:r>
          </a:p>
          <a:p>
            <a:pPr marL="0" marR="0" lvl="0" indent="0">
              <a:spcBef>
                <a:spcPts val="0"/>
              </a:spcBef>
              <a:spcAft>
                <a:spcPts val="800"/>
              </a:spcAft>
              <a:buNone/>
              <a:tabLst>
                <a:tab pos="457200" algn="l"/>
              </a:tabLst>
            </a:pP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Online training is available for free from DEEP. </a:t>
            </a:r>
          </a:p>
          <a:p>
            <a:pPr marL="0" marR="0" lvl="0" indent="0">
              <a:spcBef>
                <a:spcPts val="0"/>
              </a:spcBef>
              <a:spcAft>
                <a:spcPts val="800"/>
              </a:spcAft>
              <a:buNone/>
              <a:tabLst>
                <a:tab pos="457200" algn="l"/>
              </a:tabLst>
            </a:pPr>
            <a:r>
              <a:rPr lang="en-US" sz="1900" kern="100" dirty="0">
                <a:latin typeface="Calibri" panose="020F0502020204030204" pitchFamily="34" charset="0"/>
                <a:ea typeface="Calibri" panose="020F0502020204030204" pitchFamily="34" charset="0"/>
                <a:cs typeface="Times New Roman" panose="02020603050405020304" pitchFamily="18" charset="0"/>
              </a:rPr>
              <a:t>Opportunity to ensure that training touches on issues related to source water protection…</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800"/>
              </a:spcAft>
              <a:buNone/>
              <a:tabLst>
                <a:tab pos="457200" algn="l"/>
              </a:tabLst>
            </a:pP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2421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51B31D-06DC-A0EA-2E4B-FCD2241D6676}"/>
              </a:ext>
            </a:extLst>
          </p:cNvPr>
          <p:cNvSpPr>
            <a:spLocks noGrp="1"/>
          </p:cNvSpPr>
          <p:nvPr>
            <p:ph type="title"/>
          </p:nvPr>
        </p:nvSpPr>
        <p:spPr>
          <a:xfrm>
            <a:off x="640080" y="325369"/>
            <a:ext cx="4368602" cy="1956841"/>
          </a:xfrm>
        </p:spPr>
        <p:txBody>
          <a:bodyPr anchor="b">
            <a:normAutofit/>
          </a:bodyPr>
          <a:lstStyle/>
          <a:p>
            <a:r>
              <a:rPr lang="en-US" sz="5400" b="1" dirty="0"/>
              <a:t>Fluoride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C824B5-41D2-B8BA-CD22-76178BB55E06}"/>
              </a:ext>
            </a:extLst>
          </p:cNvPr>
          <p:cNvSpPr>
            <a:spLocks noGrp="1"/>
          </p:cNvSpPr>
          <p:nvPr>
            <p:ph idx="1"/>
          </p:nvPr>
        </p:nvSpPr>
        <p:spPr>
          <a:xfrm>
            <a:off x="640080" y="2872899"/>
            <a:ext cx="4243589" cy="3320668"/>
          </a:xfrm>
        </p:spPr>
        <p:txBody>
          <a:bodyPr>
            <a:normAutofit/>
          </a:bodyPr>
          <a:lstStyle/>
          <a:p>
            <a:r>
              <a:rPr lang="en-US" sz="2200" dirty="0"/>
              <a:t>PA 25-168 (SB-7) requires water companies that serve 20,000 or more persons to add fluoride to the water supply to maintain an average monthly fluoride content of 0.7 of a milligram per liter, provided the average monthly fluoride content shall not deviate greater or less than 0.15 of a milligram per liter. </a:t>
            </a:r>
          </a:p>
        </p:txBody>
      </p:sp>
      <p:pic>
        <p:nvPicPr>
          <p:cNvPr id="5" name="Picture 4" descr="A toothbrush and a glass of blue liquid&#10;&#10;AI-generated content may be incorrect.">
            <a:extLst>
              <a:ext uri="{FF2B5EF4-FFF2-40B4-BE49-F238E27FC236}">
                <a16:creationId xmlns:a16="http://schemas.microsoft.com/office/drawing/2014/main" id="{E5EB5B11-D45B-7130-2044-6197934BE8C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970" r="12830"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0B44948F-32EF-DB36-B571-57A91337488E}"/>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foto.wuestenigel.com/teeth-whitening-with-back-charcoal-coconut-toothpast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428933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0AD93C-D8EF-70CA-FF2A-A46A2EDB92C6}"/>
            </a:ext>
          </a:extLst>
        </p:cNvPr>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8C1D57F6-C62A-4A1C-6304-6EE271B60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AE5EBA-06A1-5E8D-CD8B-67845AF4BA67}"/>
              </a:ext>
            </a:extLst>
          </p:cNvPr>
          <p:cNvSpPr>
            <a:spLocks noGrp="1"/>
          </p:cNvSpPr>
          <p:nvPr>
            <p:ph type="title"/>
          </p:nvPr>
        </p:nvSpPr>
        <p:spPr>
          <a:xfrm>
            <a:off x="572493" y="238539"/>
            <a:ext cx="11018520" cy="1434415"/>
          </a:xfrm>
        </p:spPr>
        <p:txBody>
          <a:bodyPr anchor="b">
            <a:normAutofit/>
          </a:bodyPr>
          <a:lstStyle/>
          <a:p>
            <a:r>
              <a:rPr lang="en-US" sz="5400" b="1" dirty="0"/>
              <a:t>Big Energy Bill – Restoration Plan</a:t>
            </a:r>
          </a:p>
        </p:txBody>
      </p:sp>
      <p:sp>
        <p:nvSpPr>
          <p:cNvPr id="33" name="sketchy line">
            <a:extLst>
              <a:ext uri="{FF2B5EF4-FFF2-40B4-BE49-F238E27FC236}">
                <a16:creationId xmlns:a16="http://schemas.microsoft.com/office/drawing/2014/main" id="{408FCBCC-5E33-5E50-3E49-DA7421B48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1F44D62E-3C17-E730-A609-9FB42B29A648}"/>
              </a:ext>
            </a:extLst>
          </p:cNvPr>
          <p:cNvSpPr>
            <a:spLocks noGrp="1"/>
          </p:cNvSpPr>
          <p:nvPr>
            <p:ph idx="1"/>
          </p:nvPr>
        </p:nvSpPr>
        <p:spPr>
          <a:xfrm>
            <a:off x="572493" y="2071316"/>
            <a:ext cx="6713552" cy="4119172"/>
          </a:xfrm>
        </p:spPr>
        <p:txBody>
          <a:bodyPr anchor="t">
            <a:normAutofit/>
          </a:bodyPr>
          <a:lstStyle/>
          <a:p>
            <a:r>
              <a:rPr lang="en-US" sz="2000" dirty="0"/>
              <a:t>PA 25-173 requires all public service companies and municipal water utilities to establish an emergency service restoration planning committee to prepare a restoration plan. By law, the plan generally includes ways to communicate and coordinate with officials and participate in training exercises. The minutes of such committee meetings must be submitted to PURA and the Dept. of Emergency Services &amp; Public Protection upon request.</a:t>
            </a:r>
          </a:p>
          <a:p>
            <a:r>
              <a:rPr lang="en-US" sz="2000" dirty="0"/>
              <a:t>Maintains the exemption from filing an emergency plan for water utilities required to file a water supply plan.</a:t>
            </a:r>
          </a:p>
        </p:txBody>
      </p:sp>
      <p:pic>
        <p:nvPicPr>
          <p:cNvPr id="4" name="Picture 3">
            <a:extLst>
              <a:ext uri="{FF2B5EF4-FFF2-40B4-BE49-F238E27FC236}">
                <a16:creationId xmlns:a16="http://schemas.microsoft.com/office/drawing/2014/main" id="{E2F6F725-E361-1BCE-2963-18BCB009D68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972" r="17972"/>
          <a:stretch/>
        </p:blipFill>
        <p:spPr>
          <a:xfrm>
            <a:off x="7675658" y="2093976"/>
            <a:ext cx="3941064" cy="4096512"/>
          </a:xfrm>
          <a:prstGeom prst="rect">
            <a:avLst/>
          </a:prstGeom>
        </p:spPr>
      </p:pic>
    </p:spTree>
    <p:extLst>
      <p:ext uri="{BB962C8B-B14F-4D97-AF65-F5344CB8AC3E}">
        <p14:creationId xmlns:p14="http://schemas.microsoft.com/office/powerpoint/2010/main" val="285502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AA8921-99E7-DAE5-3F7A-B0230F4E9C21}"/>
              </a:ext>
            </a:extLst>
          </p:cNvPr>
          <p:cNvSpPr>
            <a:spLocks noGrp="1"/>
          </p:cNvSpPr>
          <p:nvPr>
            <p:ph type="title"/>
          </p:nvPr>
        </p:nvSpPr>
        <p:spPr>
          <a:xfrm>
            <a:off x="572493" y="238539"/>
            <a:ext cx="11018520" cy="1434415"/>
          </a:xfrm>
        </p:spPr>
        <p:txBody>
          <a:bodyPr anchor="b">
            <a:normAutofit/>
          </a:bodyPr>
          <a:lstStyle/>
          <a:p>
            <a:r>
              <a:rPr lang="en-US" sz="5400" b="1" dirty="0"/>
              <a:t>Big Energy Bill – Low Income Rates</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52BFDC39-BF90-E72B-0E24-0EF3C3F8D10E}"/>
              </a:ext>
            </a:extLst>
          </p:cNvPr>
          <p:cNvSpPr>
            <a:spLocks noGrp="1"/>
          </p:cNvSpPr>
          <p:nvPr>
            <p:ph idx="1"/>
          </p:nvPr>
        </p:nvSpPr>
        <p:spPr>
          <a:xfrm>
            <a:off x="572493" y="2071315"/>
            <a:ext cx="8031180" cy="4548145"/>
          </a:xfrm>
        </p:spPr>
        <p:txBody>
          <a:bodyPr anchor="t">
            <a:normAutofit lnSpcReduction="10000"/>
          </a:bodyPr>
          <a:lstStyle/>
          <a:p>
            <a:pPr marL="0" indent="0">
              <a:buNone/>
            </a:pPr>
            <a:r>
              <a:rPr lang="en-US" sz="1800" dirty="0"/>
              <a:t>Establishes cost containment measures that PURA must implement when setting low-income rates in certain rate cases and other proceedings. These measures include: </a:t>
            </a:r>
          </a:p>
          <a:p>
            <a:r>
              <a:rPr lang="en-US" sz="1800" dirty="0"/>
              <a:t>1. a usage cap for customers receiving a low-income discount rate (based on gallons for water company customers); </a:t>
            </a:r>
          </a:p>
          <a:p>
            <a:r>
              <a:rPr lang="en-US" sz="1800" dirty="0"/>
              <a:t>2. a PURA review that is triggered if an EDC’s, gas company’s, or water company’s total costs to fund the low-income rate exceed a certain percentage of its annual billed total revenues; and </a:t>
            </a:r>
          </a:p>
          <a:p>
            <a:r>
              <a:rPr lang="en-US" sz="1800" dirty="0"/>
              <a:t>3. a recertification process to confirm, at least every 12 months, income eligibility and appropriate tier placement. </a:t>
            </a:r>
          </a:p>
          <a:p>
            <a:pPr marL="0" indent="0">
              <a:buNone/>
            </a:pPr>
            <a:r>
              <a:rPr lang="en-US" sz="1800" dirty="0"/>
              <a:t>Under the act, these cost containment measures must be applied to low-income rates set in (1) rate cases or other proceedings initiated on or after October 1, 2025, and (2) pending cases for which a final decision has not been issued by November 1, 2025.</a:t>
            </a:r>
          </a:p>
          <a:p>
            <a:pPr marL="0" indent="0">
              <a:buNone/>
            </a:pPr>
            <a:r>
              <a:rPr lang="en-US" sz="1800" dirty="0"/>
              <a:t> The act also requires the PURA chairperson to report on (1) low-income rates implemented from January 1, 2024, to December 31, 2028.</a:t>
            </a:r>
          </a:p>
          <a:p>
            <a:endParaRPr lang="en-US" sz="1500" dirty="0"/>
          </a:p>
        </p:txBody>
      </p:sp>
      <p:pic>
        <p:nvPicPr>
          <p:cNvPr id="4" name="Picture 3" descr="Faucet streaming water">
            <a:extLst>
              <a:ext uri="{FF2B5EF4-FFF2-40B4-BE49-F238E27FC236}">
                <a16:creationId xmlns:a16="http://schemas.microsoft.com/office/drawing/2014/main" id="{54784CBA-E1A3-68BB-BDCD-2FC095B35097}"/>
              </a:ext>
            </a:extLst>
          </p:cNvPr>
          <p:cNvPicPr>
            <a:picLocks noChangeAspect="1"/>
          </p:cNvPicPr>
          <p:nvPr/>
        </p:nvPicPr>
        <p:blipFill>
          <a:blip r:embed="rId2">
            <a:extLst>
              <a:ext uri="{28A0092B-C50C-407E-A947-70E740481C1C}">
                <a14:useLocalDpi xmlns:a14="http://schemas.microsoft.com/office/drawing/2010/main" val="0"/>
              </a:ext>
            </a:extLst>
          </a:blip>
          <a:srcRect l="837" r="2955" b="-3"/>
          <a:stretch>
            <a:fillRect/>
          </a:stretch>
        </p:blipFill>
        <p:spPr>
          <a:xfrm>
            <a:off x="9067963" y="2414968"/>
            <a:ext cx="2656699" cy="2761488"/>
          </a:xfrm>
          <a:prstGeom prst="rect">
            <a:avLst/>
          </a:prstGeom>
        </p:spPr>
      </p:pic>
    </p:spTree>
    <p:extLst>
      <p:ext uri="{BB962C8B-B14F-4D97-AF65-F5344CB8AC3E}">
        <p14:creationId xmlns:p14="http://schemas.microsoft.com/office/powerpoint/2010/main" val="1548556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B7A35F-5CC1-D245-035A-BF0831BB6077}"/>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1A9E365-6991-9603-FE24-A2EA8403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CEE96D-F048-1CEC-6596-6C0473ED7DCC}"/>
              </a:ext>
            </a:extLst>
          </p:cNvPr>
          <p:cNvSpPr>
            <a:spLocks noGrp="1"/>
          </p:cNvSpPr>
          <p:nvPr>
            <p:ph type="title"/>
          </p:nvPr>
        </p:nvSpPr>
        <p:spPr>
          <a:xfrm>
            <a:off x="572493" y="238539"/>
            <a:ext cx="11018520" cy="1434415"/>
          </a:xfrm>
        </p:spPr>
        <p:txBody>
          <a:bodyPr anchor="b">
            <a:normAutofit/>
          </a:bodyPr>
          <a:lstStyle/>
          <a:p>
            <a:r>
              <a:rPr lang="en-US" sz="5400" b="1" dirty="0"/>
              <a:t>Big Energy Bill- PURA/DEEP</a:t>
            </a:r>
          </a:p>
        </p:txBody>
      </p:sp>
      <p:sp>
        <p:nvSpPr>
          <p:cNvPr id="40" name="sketchy line">
            <a:extLst>
              <a:ext uri="{FF2B5EF4-FFF2-40B4-BE49-F238E27FC236}">
                <a16:creationId xmlns:a16="http://schemas.microsoft.com/office/drawing/2014/main" id="{F0FA76C5-BAD7-40FF-A198-DFE44A3B0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7A0ADF92-992B-9903-37D8-362455F32200}"/>
              </a:ext>
            </a:extLst>
          </p:cNvPr>
          <p:cNvSpPr>
            <a:spLocks noGrp="1"/>
          </p:cNvSpPr>
          <p:nvPr>
            <p:ph idx="1"/>
          </p:nvPr>
        </p:nvSpPr>
        <p:spPr>
          <a:xfrm>
            <a:off x="572493" y="2071315"/>
            <a:ext cx="8031180" cy="4548145"/>
          </a:xfrm>
        </p:spPr>
        <p:txBody>
          <a:bodyPr anchor="t">
            <a:normAutofit/>
          </a:bodyPr>
          <a:lstStyle/>
          <a:p>
            <a:pPr marL="0" indent="0">
              <a:buNone/>
            </a:pPr>
            <a:r>
              <a:rPr lang="en-US" sz="1900" dirty="0"/>
              <a:t>The act changes the relationship between two energy related agencies by placing PURA within DEEP for administrative purposes only. </a:t>
            </a:r>
          </a:p>
          <a:p>
            <a:pPr marL="0" indent="0">
              <a:buNone/>
            </a:pPr>
            <a:r>
              <a:rPr lang="en-US" sz="1900" dirty="0"/>
              <a:t>Among other things, this explicitly allows PURA to exercise its regulatory authority </a:t>
            </a:r>
            <a:r>
              <a:rPr lang="en-US" sz="1900" b="1" dirty="0"/>
              <a:t>without</a:t>
            </a:r>
            <a:r>
              <a:rPr lang="en-US" sz="1900" dirty="0"/>
              <a:t> DEEP’s approval or control. </a:t>
            </a:r>
          </a:p>
          <a:p>
            <a:pPr marL="0" indent="0">
              <a:buNone/>
            </a:pPr>
            <a:r>
              <a:rPr lang="en-US" sz="1900" dirty="0"/>
              <a:t>The act also makes changes related to:</a:t>
            </a:r>
          </a:p>
          <a:p>
            <a:r>
              <a:rPr lang="en-US" sz="1900" dirty="0"/>
              <a:t>(1) commissioner terms;</a:t>
            </a:r>
          </a:p>
          <a:p>
            <a:r>
              <a:rPr lang="en-US" sz="1900" dirty="0"/>
              <a:t>(2) decisions, requiring votes be put into writing and posted on PURA’s website;</a:t>
            </a:r>
          </a:p>
          <a:p>
            <a:r>
              <a:rPr lang="en-US" sz="1900" dirty="0"/>
              <a:t>(3) panels (e.g., requiring rate adjustment proceedings be before all commissioners, rather than a panel of them); and</a:t>
            </a:r>
          </a:p>
          <a:p>
            <a:r>
              <a:rPr lang="en-US" sz="1900" dirty="0"/>
              <a:t>(4) employment restrictions (e.g., expanding “revolving door” restrictions limiting post-PURA employment and appearances before it). </a:t>
            </a:r>
          </a:p>
          <a:p>
            <a:r>
              <a:rPr lang="en-US" sz="1600" dirty="0"/>
              <a:t>Effective October 1, 2025. </a:t>
            </a:r>
            <a:br>
              <a:rPr lang="en-US" sz="1600" dirty="0"/>
            </a:br>
            <a:endParaRPr lang="en-US" sz="1500" dirty="0"/>
          </a:p>
        </p:txBody>
      </p:sp>
      <p:pic>
        <p:nvPicPr>
          <p:cNvPr id="6" name="Picture 5">
            <a:extLst>
              <a:ext uri="{FF2B5EF4-FFF2-40B4-BE49-F238E27FC236}">
                <a16:creationId xmlns:a16="http://schemas.microsoft.com/office/drawing/2014/main" id="{7A025C56-0227-D918-702A-302B0BAA6240}"/>
              </a:ext>
            </a:extLst>
          </p:cNvPr>
          <p:cNvPicPr>
            <a:picLocks noChangeAspect="1"/>
          </p:cNvPicPr>
          <p:nvPr/>
        </p:nvPicPr>
        <p:blipFill>
          <a:blip r:embed="rId2"/>
          <a:stretch>
            <a:fillRect/>
          </a:stretch>
        </p:blipFill>
        <p:spPr>
          <a:xfrm>
            <a:off x="8688532" y="2425539"/>
            <a:ext cx="2619248" cy="2619248"/>
          </a:xfrm>
          <a:prstGeom prst="rect">
            <a:avLst/>
          </a:prstGeom>
        </p:spPr>
      </p:pic>
    </p:spTree>
    <p:extLst>
      <p:ext uri="{BB962C8B-B14F-4D97-AF65-F5344CB8AC3E}">
        <p14:creationId xmlns:p14="http://schemas.microsoft.com/office/powerpoint/2010/main" val="2081280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19F902-D49A-2E05-3AE4-6565F45C56F2}"/>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D54BA1-C1D0-285E-54FC-E75814E93916}"/>
              </a:ext>
            </a:extLst>
          </p:cNvPr>
          <p:cNvSpPr>
            <a:spLocks noGrp="1"/>
          </p:cNvSpPr>
          <p:nvPr>
            <p:ph type="title"/>
          </p:nvPr>
        </p:nvSpPr>
        <p:spPr>
          <a:xfrm>
            <a:off x="572493" y="238539"/>
            <a:ext cx="11018520" cy="1434415"/>
          </a:xfrm>
        </p:spPr>
        <p:txBody>
          <a:bodyPr anchor="b">
            <a:normAutofit/>
          </a:bodyPr>
          <a:lstStyle/>
          <a:p>
            <a:r>
              <a:rPr lang="en-US" sz="5400" b="1" dirty="0"/>
              <a:t>Big Energy Bill- Agency Consultants</a:t>
            </a:r>
          </a:p>
        </p:txBody>
      </p:sp>
      <p:sp>
        <p:nvSpPr>
          <p:cNvPr id="4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CB2BE429-E2BD-3D84-F512-0E0B74F87749}"/>
              </a:ext>
            </a:extLst>
          </p:cNvPr>
          <p:cNvSpPr>
            <a:spLocks noGrp="1"/>
          </p:cNvSpPr>
          <p:nvPr>
            <p:ph idx="1"/>
          </p:nvPr>
        </p:nvSpPr>
        <p:spPr>
          <a:xfrm>
            <a:off x="572493" y="2071316"/>
            <a:ext cx="6713552" cy="4119172"/>
          </a:xfrm>
        </p:spPr>
        <p:txBody>
          <a:bodyPr anchor="t">
            <a:normAutofit/>
          </a:bodyPr>
          <a:lstStyle/>
          <a:p>
            <a:pPr marL="0" indent="0">
              <a:buNone/>
            </a:pPr>
            <a:r>
              <a:rPr lang="en-US" sz="1800" dirty="0"/>
              <a:t>Under existing law, DEEP and PURA are authorized to retain consultants for certain federal proceedings, but only in consultation with other state agencies and, for PURA, only for proceedings for one federal agency. </a:t>
            </a:r>
          </a:p>
          <a:p>
            <a:pPr marL="0" indent="0">
              <a:buNone/>
            </a:pPr>
            <a:r>
              <a:rPr lang="en-US" sz="1800" dirty="0"/>
              <a:t>A new law broadens this authorization, allowing DEEP, PURA, and the Office of Consumer Counsel (OCC) to independently retain consultants for proceedings or negotiations with various federal agencies (e.g., FERC, U.S. Department of Energy, U.S. Nuclear Regulatory Commission, among others).</a:t>
            </a:r>
          </a:p>
          <a:p>
            <a:pPr marL="0" indent="0">
              <a:buNone/>
            </a:pPr>
            <a:r>
              <a:rPr lang="en-US" sz="1800" dirty="0"/>
              <a:t>Such consultant costs are borne by the utilities subject to the proceedings. </a:t>
            </a:r>
          </a:p>
          <a:p>
            <a:pPr marL="0" indent="0">
              <a:buNone/>
            </a:pPr>
            <a:r>
              <a:rPr lang="en-US" sz="1800" dirty="0"/>
              <a:t>Effective Date: October 1, 2025. </a:t>
            </a:r>
          </a:p>
          <a:p>
            <a:pPr marL="0" indent="0">
              <a:buNone/>
            </a:pPr>
            <a:br>
              <a:rPr lang="en-US" sz="1700" dirty="0"/>
            </a:br>
            <a:endParaRPr lang="en-US" sz="1700" dirty="0"/>
          </a:p>
        </p:txBody>
      </p:sp>
      <p:pic>
        <p:nvPicPr>
          <p:cNvPr id="4" name="Picture 3" descr="Gavel resting on block">
            <a:extLst>
              <a:ext uri="{FF2B5EF4-FFF2-40B4-BE49-F238E27FC236}">
                <a16:creationId xmlns:a16="http://schemas.microsoft.com/office/drawing/2014/main" id="{C13B585A-82EC-82C1-FFDB-8EA3EE979A67}"/>
              </a:ext>
            </a:extLst>
          </p:cNvPr>
          <p:cNvPicPr>
            <a:picLocks noChangeAspect="1"/>
          </p:cNvPicPr>
          <p:nvPr/>
        </p:nvPicPr>
        <p:blipFill>
          <a:blip r:embed="rId2">
            <a:extLst>
              <a:ext uri="{28A0092B-C50C-407E-A947-70E740481C1C}">
                <a14:useLocalDpi xmlns:a14="http://schemas.microsoft.com/office/drawing/2010/main" val="0"/>
              </a:ext>
            </a:extLst>
          </a:blip>
          <a:srcRect l="33056" r="2728"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115590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D9904F-1FAB-0F56-6E5E-BB85EA52052F}"/>
            </a:ext>
          </a:extLst>
        </p:cNvPr>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C9FD912B-6FC4-2113-59ED-00F25A169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B04D6D-48A4-E916-48A8-5E9A7B5F9AAB}"/>
              </a:ext>
            </a:extLst>
          </p:cNvPr>
          <p:cNvSpPr>
            <a:spLocks noGrp="1"/>
          </p:cNvSpPr>
          <p:nvPr>
            <p:ph type="title"/>
          </p:nvPr>
        </p:nvSpPr>
        <p:spPr>
          <a:xfrm>
            <a:off x="572493" y="238539"/>
            <a:ext cx="11018520" cy="1434415"/>
          </a:xfrm>
        </p:spPr>
        <p:txBody>
          <a:bodyPr anchor="b">
            <a:normAutofit/>
          </a:bodyPr>
          <a:lstStyle/>
          <a:p>
            <a:r>
              <a:rPr lang="en-US" sz="5400" b="1" dirty="0"/>
              <a:t>Unpaid Sewer Assessments</a:t>
            </a:r>
          </a:p>
        </p:txBody>
      </p:sp>
      <p:sp>
        <p:nvSpPr>
          <p:cNvPr id="33" name="sketchy line">
            <a:extLst>
              <a:ext uri="{FF2B5EF4-FFF2-40B4-BE49-F238E27FC236}">
                <a16:creationId xmlns:a16="http://schemas.microsoft.com/office/drawing/2014/main" id="{0B96E5D4-1388-DED0-95C9-FAE144157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48D8F52F-B528-92AC-2619-ECFC06B94B53}"/>
              </a:ext>
            </a:extLst>
          </p:cNvPr>
          <p:cNvSpPr>
            <a:spLocks noGrp="1"/>
          </p:cNvSpPr>
          <p:nvPr>
            <p:ph idx="1"/>
          </p:nvPr>
        </p:nvSpPr>
        <p:spPr>
          <a:xfrm>
            <a:off x="572493" y="2071316"/>
            <a:ext cx="6713552" cy="4119172"/>
          </a:xfrm>
        </p:spPr>
        <p:txBody>
          <a:bodyPr anchor="t">
            <a:normAutofit fontScale="62500" lnSpcReduction="20000"/>
          </a:bodyPr>
          <a:lstStyle/>
          <a:p>
            <a:pPr marL="0" indent="0">
              <a:buNone/>
            </a:pPr>
            <a:r>
              <a:rPr lang="en-US" sz="2900" dirty="0"/>
              <a:t>PA 25-150 prohibits the following actions on owner-occupied properties unless a lien’s principal amount exceeds $3,000 or three years have passed since the lien was filed and it remains unpaid:</a:t>
            </a:r>
          </a:p>
          <a:p>
            <a:r>
              <a:rPr lang="en-US" sz="2900" dirty="0"/>
              <a:t>1. municipal or regional WPCAs foreclosing liens for delinquent sewer assessments or connection or use charges;</a:t>
            </a:r>
          </a:p>
          <a:p>
            <a:r>
              <a:rPr lang="en-US" sz="2900" dirty="0"/>
              <a:t>2. regional WPCAs instituting a civil action to enforce liens for delinquent sewer assessments or connection or use charges; and </a:t>
            </a:r>
          </a:p>
          <a:p>
            <a:r>
              <a:rPr lang="en-US" sz="2900" dirty="0"/>
              <a:t>3. municipal or regional WPCAs or regional sewer authorities assigning liens for delinquent assessments or use charges.</a:t>
            </a:r>
          </a:p>
          <a:p>
            <a:pPr marL="0" indent="0">
              <a:buNone/>
            </a:pPr>
            <a:r>
              <a:rPr lang="en-US" sz="2900" dirty="0"/>
              <a:t>The act’s restrictions do not apply to sewer lien (1) foreclosures if they are foreclosed in an action involving tax or other municipal liens and (2) assignments if tax or other municipal liens on the property are currently assigned or are being assigned at the same time. </a:t>
            </a:r>
          </a:p>
          <a:p>
            <a:pPr marL="0" indent="0">
              <a:buNone/>
            </a:pPr>
            <a:br>
              <a:rPr lang="en-US" sz="1600" dirty="0"/>
            </a:br>
            <a:endParaRPr lang="en-US" sz="1600" b="0" i="0" dirty="0">
              <a:effectLst/>
            </a:endParaRPr>
          </a:p>
        </p:txBody>
      </p:sp>
      <p:pic>
        <p:nvPicPr>
          <p:cNvPr id="4" name="Picture 3">
            <a:extLst>
              <a:ext uri="{FF2B5EF4-FFF2-40B4-BE49-F238E27FC236}">
                <a16:creationId xmlns:a16="http://schemas.microsoft.com/office/drawing/2014/main" id="{D465724D-F049-80EF-565D-0D86669BD9AA}"/>
              </a:ext>
            </a:extLst>
          </p:cNvPr>
          <p:cNvPicPr>
            <a:picLocks noChangeAspect="1"/>
          </p:cNvPicPr>
          <p:nvPr/>
        </p:nvPicPr>
        <p:blipFill rotWithShape="1">
          <a:blip r:embed="rId2"/>
          <a:srcRect l="15687" r="22021" b="2"/>
          <a:stretch/>
        </p:blipFill>
        <p:spPr>
          <a:xfrm>
            <a:off x="7675658" y="2093976"/>
            <a:ext cx="3941064" cy="4096512"/>
          </a:xfrm>
          <a:prstGeom prst="rect">
            <a:avLst/>
          </a:prstGeom>
        </p:spPr>
      </p:pic>
    </p:spTree>
    <p:extLst>
      <p:ext uri="{BB962C8B-B14F-4D97-AF65-F5344CB8AC3E}">
        <p14:creationId xmlns:p14="http://schemas.microsoft.com/office/powerpoint/2010/main" val="3605536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B7B63-76FA-B068-BDEB-588E2181CF32}"/>
              </a:ext>
            </a:extLst>
          </p:cNvPr>
          <p:cNvSpPr>
            <a:spLocks noGrp="1"/>
          </p:cNvSpPr>
          <p:nvPr>
            <p:ph type="title"/>
          </p:nvPr>
        </p:nvSpPr>
        <p:spPr>
          <a:xfrm>
            <a:off x="572493" y="238539"/>
            <a:ext cx="11018520" cy="1434415"/>
          </a:xfrm>
        </p:spPr>
        <p:txBody>
          <a:bodyPr anchor="b">
            <a:normAutofit fontScale="90000"/>
          </a:bodyPr>
          <a:lstStyle/>
          <a:p>
            <a:br>
              <a:rPr lang="en-US" sz="4600" b="1" dirty="0"/>
            </a:br>
            <a:r>
              <a:rPr lang="en-US" sz="4600" b="1" dirty="0">
                <a:solidFill>
                  <a:srgbClr val="C00000"/>
                </a:solidFill>
                <a:latin typeface="+mn-lt"/>
              </a:rPr>
              <a:t>Cybersecurity</a:t>
            </a:r>
            <a:br>
              <a:rPr lang="en-US" sz="4600" b="1" dirty="0">
                <a:latin typeface="+mn-lt"/>
              </a:rPr>
            </a:br>
            <a:endParaRPr lang="en-US" sz="4600" b="1" dirty="0">
              <a:latin typeface="+mn-lt"/>
            </a:endParaRPr>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96EEF4-8DC7-3A46-46CB-BBB9868A2E7D}"/>
              </a:ext>
            </a:extLst>
          </p:cNvPr>
          <p:cNvSpPr>
            <a:spLocks noGrp="1"/>
          </p:cNvSpPr>
          <p:nvPr>
            <p:ph idx="1"/>
          </p:nvPr>
        </p:nvSpPr>
        <p:spPr>
          <a:xfrm>
            <a:off x="572493" y="2071316"/>
            <a:ext cx="6713552" cy="4119172"/>
          </a:xfrm>
        </p:spPr>
        <p:txBody>
          <a:bodyPr anchor="t">
            <a:normAutofit/>
          </a:bodyPr>
          <a:lstStyle/>
          <a:p>
            <a:pPr marL="0" indent="0">
              <a:buNone/>
            </a:pPr>
            <a:r>
              <a:rPr lang="en-US" sz="2000" b="1" dirty="0"/>
              <a:t>Drones</a:t>
            </a:r>
            <a:r>
              <a:rPr lang="en-US" sz="2000" dirty="0"/>
              <a:t> – Public Act 25-1 generally prohibits, beginning on varying dates, state agencies, municipalities, and those who contract with either from purchasing or using certain drones assembled or manufactured by a covered foreign entity (e.g., China or Russia) </a:t>
            </a:r>
          </a:p>
          <a:p>
            <a:pPr marL="0" indent="0">
              <a:buNone/>
            </a:pPr>
            <a:r>
              <a:rPr lang="en-US" sz="2000" dirty="0"/>
              <a:t>It also prohibits, with certain exceptions, (1) operating drones in close proximity to critical infrastructure facilities or to surveil these facilities or (2) equipping an aircraft or drone with a deadly weapon or certain other dangerous devices </a:t>
            </a:r>
          </a:p>
          <a:p>
            <a:pPr marL="0" indent="0">
              <a:buNone/>
            </a:pPr>
            <a:r>
              <a:rPr lang="en-US" sz="2000" b="1" dirty="0"/>
              <a:t>Municipal .Gov Websites </a:t>
            </a:r>
            <a:r>
              <a:rPr lang="en-US" sz="2000" dirty="0"/>
              <a:t>– PA 25-44 includes provisions requiring municipalities to move websites to a .gov domain by July 1, 2027 to provide greater cybersecurity protection. </a:t>
            </a:r>
          </a:p>
          <a:p>
            <a:endParaRPr lang="en-US" sz="2000" dirty="0"/>
          </a:p>
        </p:txBody>
      </p:sp>
      <p:pic>
        <p:nvPicPr>
          <p:cNvPr id="5" name="Picture 4">
            <a:extLst>
              <a:ext uri="{FF2B5EF4-FFF2-40B4-BE49-F238E27FC236}">
                <a16:creationId xmlns:a16="http://schemas.microsoft.com/office/drawing/2014/main" id="{AD0E9125-55C7-D4C2-A04F-F51D1D91560F}"/>
              </a:ext>
            </a:extLst>
          </p:cNvPr>
          <p:cNvPicPr>
            <a:picLocks noChangeAspect="1"/>
          </p:cNvPicPr>
          <p:nvPr/>
        </p:nvPicPr>
        <p:blipFill rotWithShape="1">
          <a:blip r:embed="rId2"/>
          <a:srcRect l="32570" r="38088"/>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643170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AF9E98-D5D4-00BD-441C-ABEA4BAF2B4E}"/>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152AAA-E3D6-DC82-8A06-2EFBA350C41A}"/>
              </a:ext>
            </a:extLst>
          </p:cNvPr>
          <p:cNvSpPr>
            <a:spLocks noGrp="1"/>
          </p:cNvSpPr>
          <p:nvPr>
            <p:ph type="title"/>
          </p:nvPr>
        </p:nvSpPr>
        <p:spPr>
          <a:xfrm>
            <a:off x="572493" y="238539"/>
            <a:ext cx="11018520" cy="1434415"/>
          </a:xfrm>
        </p:spPr>
        <p:txBody>
          <a:bodyPr anchor="b">
            <a:normAutofit/>
          </a:bodyPr>
          <a:lstStyle/>
          <a:p>
            <a:r>
              <a:rPr lang="en-US" sz="5400" b="1"/>
              <a:t>Water Quality Treatment Surcharges</a:t>
            </a:r>
          </a:p>
        </p:txBody>
      </p:sp>
      <p:sp>
        <p:nvSpPr>
          <p:cNvPr id="4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BEEEEB-E87B-6038-114B-84CC21974571}"/>
              </a:ext>
            </a:extLst>
          </p:cNvPr>
          <p:cNvSpPr>
            <a:spLocks noGrp="1"/>
          </p:cNvSpPr>
          <p:nvPr>
            <p:ph idx="1"/>
          </p:nvPr>
        </p:nvSpPr>
        <p:spPr>
          <a:xfrm>
            <a:off x="572492" y="2071316"/>
            <a:ext cx="7542807" cy="4119172"/>
          </a:xfrm>
        </p:spPr>
        <p:txBody>
          <a:bodyPr anchor="t">
            <a:normAutofit/>
          </a:bodyPr>
          <a:lstStyle/>
          <a:p>
            <a:pPr>
              <a:spcBef>
                <a:spcPts val="0"/>
              </a:spcBef>
              <a:spcAft>
                <a:spcPts val="800"/>
              </a:spcAft>
            </a:pPr>
            <a:r>
              <a:rPr lang="en-US" sz="1600" kern="100" dirty="0">
                <a:ea typeface="Calibri" panose="020F0502020204030204" pitchFamily="34" charset="0"/>
                <a:cs typeface="Times New Roman" panose="02020603050405020304" pitchFamily="18" charset="0"/>
              </a:rPr>
              <a:t>Public Act 25-142 (HB-6777) authorizes the Public Utilities Regulatory Authority (PURA) to allow PURA-regulated water companies to recover their expenses for certain projects PURA determines are necessary to meet state or federal drinking water regulations. </a:t>
            </a:r>
          </a:p>
          <a:p>
            <a:pPr>
              <a:spcBef>
                <a:spcPts val="0"/>
              </a:spcBef>
              <a:spcAft>
                <a:spcPts val="800"/>
              </a:spcAft>
            </a:pPr>
            <a:r>
              <a:rPr lang="en-US" sz="1600" kern="100" dirty="0">
                <a:ea typeface="Calibri" panose="020F0502020204030204" pitchFamily="34" charset="0"/>
                <a:cs typeface="Times New Roman" panose="02020603050405020304" pitchFamily="18" charset="0"/>
              </a:rPr>
              <a:t>To do so, it establishes a process for water companies to apply for, and PURA to approve, these expenses the company incurs between rate cases. If approved, the water company may recover the expenses through a water quality and treatment surcharge, a separate line item on customers’ bills. </a:t>
            </a:r>
          </a:p>
          <a:p>
            <a:pPr>
              <a:spcBef>
                <a:spcPts val="0"/>
              </a:spcBef>
              <a:spcAft>
                <a:spcPts val="800"/>
              </a:spcAft>
            </a:pPr>
            <a:r>
              <a:rPr lang="en-US" sz="1600" kern="100" dirty="0">
                <a:ea typeface="Calibri" panose="020F0502020204030204" pitchFamily="34" charset="0"/>
                <a:cs typeface="Times New Roman" panose="02020603050405020304" pitchFamily="18" charset="0"/>
              </a:rPr>
              <a:t>Eligible projects are those that PURA determines are major additions, upgrades, improvements, or replacements of critical elements of water infrastructure that are necessary to meet state or federal drinking water regulations adopted or amended after December 16, 2021. </a:t>
            </a:r>
          </a:p>
          <a:p>
            <a:pPr>
              <a:spcBef>
                <a:spcPts val="0"/>
              </a:spcBef>
              <a:spcAft>
                <a:spcPts val="800"/>
              </a:spcAft>
            </a:pPr>
            <a:r>
              <a:rPr lang="en-US" sz="1600" kern="100" dirty="0">
                <a:ea typeface="Calibri" panose="020F0502020204030204" pitchFamily="34" charset="0"/>
                <a:cs typeface="Times New Roman" panose="02020603050405020304" pitchFamily="18" charset="0"/>
              </a:rPr>
              <a:t>To be eligible, a project may not be covered by either the water company’s rate base or a water infrastructure and conservation adjustment and may be completed in a single year or over multiple years. </a:t>
            </a:r>
          </a:p>
          <a:p>
            <a:pPr>
              <a:spcBef>
                <a:spcPts val="0"/>
              </a:spcBef>
              <a:spcAft>
                <a:spcPts val="800"/>
              </a:spcAft>
            </a:pPr>
            <a:r>
              <a:rPr lang="en-US" sz="1600" kern="100" dirty="0">
                <a:ea typeface="Calibri" panose="020F0502020204030204" pitchFamily="34" charset="0"/>
                <a:cs typeface="Times New Roman" panose="02020603050405020304" pitchFamily="18" charset="0"/>
              </a:rPr>
              <a:t>Effective July 1, 2025. </a:t>
            </a:r>
          </a:p>
        </p:txBody>
      </p:sp>
      <p:pic>
        <p:nvPicPr>
          <p:cNvPr id="7" name="Picture 6">
            <a:extLst>
              <a:ext uri="{FF2B5EF4-FFF2-40B4-BE49-F238E27FC236}">
                <a16:creationId xmlns:a16="http://schemas.microsoft.com/office/drawing/2014/main" id="{83837245-FC97-BB34-5A81-76B69612339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476" r="38258" b="2"/>
          <a:stretch>
            <a:fillRect/>
          </a:stretch>
        </p:blipFill>
        <p:spPr>
          <a:xfrm>
            <a:off x="8427026" y="2093976"/>
            <a:ext cx="3189695" cy="3315507"/>
          </a:xfrm>
          <a:prstGeom prst="rect">
            <a:avLst/>
          </a:prstGeom>
        </p:spPr>
      </p:pic>
    </p:spTree>
    <p:extLst>
      <p:ext uri="{BB962C8B-B14F-4D97-AF65-F5344CB8AC3E}">
        <p14:creationId xmlns:p14="http://schemas.microsoft.com/office/powerpoint/2010/main" val="409423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EEA492-FA77-B340-BFD2-4DEC35E2987D}"/>
              </a:ext>
            </a:extLst>
          </p:cNvPr>
          <p:cNvSpPr>
            <a:spLocks noGrp="1"/>
          </p:cNvSpPr>
          <p:nvPr>
            <p:ph type="title"/>
          </p:nvPr>
        </p:nvSpPr>
        <p:spPr>
          <a:xfrm>
            <a:off x="5297762" y="329184"/>
            <a:ext cx="6251110" cy="1783080"/>
          </a:xfrm>
        </p:spPr>
        <p:txBody>
          <a:bodyPr anchor="b">
            <a:normAutofit/>
          </a:bodyPr>
          <a:lstStyle/>
          <a:p>
            <a:r>
              <a:rPr lang="en-US" sz="5400" b="1"/>
              <a:t>Cross Connections</a:t>
            </a:r>
          </a:p>
        </p:txBody>
      </p:sp>
      <p:pic>
        <p:nvPicPr>
          <p:cNvPr id="7" name="Picture 6">
            <a:extLst>
              <a:ext uri="{FF2B5EF4-FFF2-40B4-BE49-F238E27FC236}">
                <a16:creationId xmlns:a16="http://schemas.microsoft.com/office/drawing/2014/main" id="{9F38F2DB-E116-449C-D8D9-5AD9408C8D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619" r="4018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D26EF5-74E7-3E75-D8CB-8A5B5C1422F9}"/>
              </a:ext>
            </a:extLst>
          </p:cNvPr>
          <p:cNvSpPr>
            <a:spLocks noGrp="1"/>
          </p:cNvSpPr>
          <p:nvPr>
            <p:ph idx="1"/>
          </p:nvPr>
        </p:nvSpPr>
        <p:spPr>
          <a:xfrm>
            <a:off x="5297762" y="2706624"/>
            <a:ext cx="6251110" cy="3483864"/>
          </a:xfrm>
        </p:spPr>
        <p:txBody>
          <a:bodyPr>
            <a:normAutofit/>
          </a:bodyPr>
          <a:lstStyle/>
          <a:p>
            <a:pPr marL="0" indent="0">
              <a:buNone/>
            </a:pPr>
            <a:r>
              <a:rPr lang="en-US" sz="2200" dirty="0"/>
              <a:t>Need to update the cross connections manual and regulations to protect the safety and quality of drinking water. </a:t>
            </a:r>
          </a:p>
          <a:p>
            <a:pPr marL="0" indent="0">
              <a:buNone/>
            </a:pPr>
            <a:r>
              <a:rPr lang="en-US" sz="2200" dirty="0"/>
              <a:t>The regulations have not been updated since 2008 and do not reflect changes in plumbing systems and equipment or newer practices that may involve potential cross connection contamination issues. </a:t>
            </a:r>
          </a:p>
        </p:txBody>
      </p:sp>
    </p:spTree>
    <p:extLst>
      <p:ext uri="{BB962C8B-B14F-4D97-AF65-F5344CB8AC3E}">
        <p14:creationId xmlns:p14="http://schemas.microsoft.com/office/powerpoint/2010/main" val="374339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F7A9B1-84C1-EA12-3E54-7DBA3DFDE70E}"/>
              </a:ext>
            </a:extLst>
          </p:cNvPr>
          <p:cNvSpPr>
            <a:spLocks noGrp="1"/>
          </p:cNvSpPr>
          <p:nvPr>
            <p:ph type="title"/>
          </p:nvPr>
        </p:nvSpPr>
        <p:spPr>
          <a:xfrm>
            <a:off x="5297762" y="329184"/>
            <a:ext cx="6251110" cy="1783080"/>
          </a:xfrm>
        </p:spPr>
        <p:txBody>
          <a:bodyPr anchor="b">
            <a:normAutofit/>
          </a:bodyPr>
          <a:lstStyle/>
          <a:p>
            <a:r>
              <a:rPr lang="en-US" sz="5400" b="1"/>
              <a:t>PFAS Testing &amp; Remediation</a:t>
            </a:r>
          </a:p>
        </p:txBody>
      </p:sp>
      <p:pic>
        <p:nvPicPr>
          <p:cNvPr id="7" name="Picture 6" descr="A model of a molecule&#10;&#10;Description automatically generated">
            <a:extLst>
              <a:ext uri="{FF2B5EF4-FFF2-40B4-BE49-F238E27FC236}">
                <a16:creationId xmlns:a16="http://schemas.microsoft.com/office/drawing/2014/main" id="{478DE481-880F-2530-A86F-FE4888580142}"/>
              </a:ext>
            </a:extLst>
          </p:cNvPr>
          <p:cNvPicPr>
            <a:picLocks noChangeAspect="1"/>
          </p:cNvPicPr>
          <p:nvPr/>
        </p:nvPicPr>
        <p:blipFill rotWithShape="1">
          <a:blip r:embed="rId2">
            <a:extLst>
              <a:ext uri="{28A0092B-C50C-407E-A947-70E740481C1C}">
                <a14:useLocalDpi xmlns:a14="http://schemas.microsoft.com/office/drawing/2010/main" val="0"/>
              </a:ext>
            </a:extLst>
          </a:blip>
          <a:srcRect l="36296" r="28220"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9C2743-93A1-A5C4-C510-CAAE3B009771}"/>
              </a:ext>
            </a:extLst>
          </p:cNvPr>
          <p:cNvSpPr>
            <a:spLocks noGrp="1"/>
          </p:cNvSpPr>
          <p:nvPr>
            <p:ph idx="1"/>
          </p:nvPr>
        </p:nvSpPr>
        <p:spPr>
          <a:xfrm>
            <a:off x="5297762" y="2706624"/>
            <a:ext cx="6251110" cy="3483864"/>
          </a:xfrm>
        </p:spPr>
        <p:txBody>
          <a:bodyPr>
            <a:normAutofit/>
          </a:bodyPr>
          <a:lstStyle/>
          <a:p>
            <a:pPr>
              <a:spcBef>
                <a:spcPts val="0"/>
              </a:spcBef>
              <a:spcAft>
                <a:spcPts val="800"/>
              </a:spcAft>
            </a:pPr>
            <a:r>
              <a:rPr lang="en-US" sz="2000" kern="100" dirty="0">
                <a:ea typeface="Calibri" panose="020F0502020204030204" pitchFamily="34" charset="0"/>
                <a:cs typeface="Times New Roman" panose="02020603050405020304" pitchFamily="18" charset="0"/>
              </a:rPr>
              <a:t>Although a bill did not pass in 2025, given some uncertainty regarding what is happening on the federal level, the state legislature may want to codify requirements relative to PFAS testing and remediation. </a:t>
            </a:r>
          </a:p>
          <a:p>
            <a:pPr>
              <a:spcBef>
                <a:spcPts val="0"/>
              </a:spcBef>
              <a:spcAft>
                <a:spcPts val="800"/>
              </a:spcAft>
            </a:pPr>
            <a:r>
              <a:rPr lang="en-US" sz="2000" kern="100" dirty="0">
                <a:ea typeface="Calibri" panose="020F0502020204030204" pitchFamily="34" charset="0"/>
                <a:cs typeface="Times New Roman" panose="02020603050405020304" pitchFamily="18" charset="0"/>
              </a:rPr>
              <a:t>A bill under consideration last session would have accelerated testing requirements and set limits at 20 parts per trillion. </a:t>
            </a:r>
          </a:p>
          <a:p>
            <a:pPr marL="0" indent="0">
              <a:spcBef>
                <a:spcPts val="0"/>
              </a:spcBef>
              <a:spcAft>
                <a:spcPts val="800"/>
              </a:spcAft>
              <a:buNone/>
            </a:pPr>
            <a:endParaRPr lang="en-US" sz="15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7005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BBEC78-C6E3-A6E4-100A-EF88C6B334AD}"/>
              </a:ext>
            </a:extLst>
          </p:cNvPr>
          <p:cNvSpPr>
            <a:spLocks noGrp="1"/>
          </p:cNvSpPr>
          <p:nvPr>
            <p:ph type="title"/>
          </p:nvPr>
        </p:nvSpPr>
        <p:spPr>
          <a:xfrm>
            <a:off x="4995316" y="591867"/>
            <a:ext cx="6251110" cy="1783080"/>
          </a:xfrm>
        </p:spPr>
        <p:txBody>
          <a:bodyPr anchor="b">
            <a:normAutofit/>
          </a:bodyPr>
          <a:lstStyle/>
          <a:p>
            <a:r>
              <a:rPr lang="en-US" sz="5400" b="1" dirty="0"/>
              <a:t>Housing Development – Sewage Disposal</a:t>
            </a:r>
          </a:p>
        </p:txBody>
      </p:sp>
      <p:pic>
        <p:nvPicPr>
          <p:cNvPr id="5" name="Picture 4">
            <a:extLst>
              <a:ext uri="{FF2B5EF4-FFF2-40B4-BE49-F238E27FC236}">
                <a16:creationId xmlns:a16="http://schemas.microsoft.com/office/drawing/2014/main" id="{CFA667E7-BF8A-F019-33B2-C6E58DDA50B6}"/>
              </a:ext>
            </a:extLst>
          </p:cNvPr>
          <p:cNvPicPr>
            <a:picLocks noChangeAspect="1"/>
          </p:cNvPicPr>
          <p:nvPr/>
        </p:nvPicPr>
        <p:blipFill rotWithShape="1">
          <a:blip r:embed="rId2">
            <a:extLst>
              <a:ext uri="{28A0092B-C50C-407E-A947-70E740481C1C}">
                <a14:useLocalDpi xmlns:a14="http://schemas.microsoft.com/office/drawing/2010/main" val="0"/>
              </a:ext>
            </a:extLst>
          </a:blip>
          <a:srcRect l="22175" r="16197"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220B3E1-96A4-54EC-0B80-01B2AE2B3137}"/>
              </a:ext>
            </a:extLst>
          </p:cNvPr>
          <p:cNvSpPr txBox="1"/>
          <p:nvPr/>
        </p:nvSpPr>
        <p:spPr>
          <a:xfrm>
            <a:off x="4779818" y="2704546"/>
            <a:ext cx="6682107" cy="3416320"/>
          </a:xfrm>
          <a:prstGeom prst="rect">
            <a:avLst/>
          </a:prstGeom>
          <a:noFill/>
        </p:spPr>
        <p:txBody>
          <a:bodyPr wrap="square">
            <a:spAutoFit/>
          </a:bodyPr>
          <a:lstStyle/>
          <a:p>
            <a:r>
              <a:rPr lang="en-US" dirty="0"/>
              <a:t>PA 25-97 establishes a working group to assess and make recommendations on:</a:t>
            </a:r>
          </a:p>
          <a:p>
            <a:pPr marL="342900" indent="-342900">
              <a:buAutoNum type="arabicParenBoth"/>
            </a:pPr>
            <a:r>
              <a:rPr lang="en-US" dirty="0"/>
              <a:t>regulatory requirements for sewage disposal, including nitrogen discharge limits and their impact on housing development, public health, and the environment, and</a:t>
            </a:r>
          </a:p>
          <a:p>
            <a:pPr marL="342900" indent="-342900">
              <a:buAutoNum type="arabicParenBoth"/>
            </a:pPr>
            <a:r>
              <a:rPr lang="en-US" dirty="0"/>
              <a:t>balancing the costs of housing development and a risk-based approach to protecting public health and the environment. </a:t>
            </a:r>
          </a:p>
          <a:p>
            <a:endParaRPr lang="en-US" dirty="0"/>
          </a:p>
          <a:p>
            <a:r>
              <a:rPr lang="en-US" dirty="0"/>
              <a:t>Under the act, the working group chairperson must report the group’s assessment and recommendations to the DPH commissioner and the Environment, Housing, and Public Health committees by February 1, 2026. </a:t>
            </a:r>
          </a:p>
        </p:txBody>
      </p:sp>
    </p:spTree>
    <p:extLst>
      <p:ext uri="{BB962C8B-B14F-4D97-AF65-F5344CB8AC3E}">
        <p14:creationId xmlns:p14="http://schemas.microsoft.com/office/powerpoint/2010/main" val="2239691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1BEFA0-DFE3-2C11-B8D9-27FC74E48AC3}"/>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974A7-80A3-552F-696F-73BF72148649}"/>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3800" b="1" dirty="0"/>
              <a:t>Housing Development – Public Infrastructure</a:t>
            </a:r>
            <a:br>
              <a:rPr lang="en-US" sz="3800" b="1" dirty="0"/>
            </a:br>
            <a:endParaRPr lang="en-US" sz="3800" b="1" dirty="0"/>
          </a:p>
        </p:txBody>
      </p:sp>
      <p:pic>
        <p:nvPicPr>
          <p:cNvPr id="7" name="Picture 6">
            <a:extLst>
              <a:ext uri="{FF2B5EF4-FFF2-40B4-BE49-F238E27FC236}">
                <a16:creationId xmlns:a16="http://schemas.microsoft.com/office/drawing/2014/main" id="{D2A4A8F9-A19C-5C7D-3DA9-CB8039BEC990}"/>
              </a:ext>
            </a:extLst>
          </p:cNvPr>
          <p:cNvPicPr>
            <a:picLocks noChangeAspect="1"/>
          </p:cNvPicPr>
          <p:nvPr/>
        </p:nvPicPr>
        <p:blipFill>
          <a:blip r:embed="rId2"/>
          <a:srcRect l="41459" r="14738"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6E7628-7E0C-C2DB-FBCA-B789903161DE}"/>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A bill that is expected to be considered in special session this year will require OPM to develop and administer a housing growth program to provide grants-in-aid to assist municipalities in paying costs related to the construction, improvement and expansion of public infrastructure, including, but not limited to, water lines, sewer lines, roads, bicycle and pedestrian and transit infrastructure associated with the implementation of housing growth policies.</a:t>
            </a:r>
          </a:p>
          <a:p>
            <a:pPr indent="-228600">
              <a:lnSpc>
                <a:spcPct val="90000"/>
              </a:lnSpc>
              <a:spcAft>
                <a:spcPts val="600"/>
              </a:spcAft>
              <a:buFont typeface="Arial" panose="020B0604020202020204" pitchFamily="34" charset="0"/>
              <a:buChar char="•"/>
            </a:pPr>
            <a:r>
              <a:rPr lang="en-US" sz="2000" dirty="0"/>
              <a:t>Housing growth policies include efforts to revise zoning laws to support affordable housing development. </a:t>
            </a:r>
          </a:p>
        </p:txBody>
      </p:sp>
      <p:sp>
        <p:nvSpPr>
          <p:cNvPr id="4" name="TextBox 3">
            <a:extLst>
              <a:ext uri="{FF2B5EF4-FFF2-40B4-BE49-F238E27FC236}">
                <a16:creationId xmlns:a16="http://schemas.microsoft.com/office/drawing/2014/main" id="{7CBDF2A8-710A-A5C6-BEBD-62A9E14884CD}"/>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956657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281445-CBDF-A969-3CE1-E49B4643D06D}"/>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0CDCCE0-9322-5F1B-263D-E1136D46E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DB595-1708-A6E7-6B2A-1B1D1DEB3B9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3000" b="1" dirty="0">
                <a:solidFill>
                  <a:srgbClr val="0070C0"/>
                </a:solidFill>
              </a:rPr>
              <a:t>Housing Issues – Wastewater Capacity</a:t>
            </a:r>
            <a:br>
              <a:rPr lang="en-US" sz="3000" b="1" dirty="0"/>
            </a:br>
            <a:endParaRPr lang="en-US" sz="3000" b="1" dirty="0"/>
          </a:p>
        </p:txBody>
      </p:sp>
      <p:sp>
        <p:nvSpPr>
          <p:cNvPr id="37" name="sketchy line">
            <a:extLst>
              <a:ext uri="{FF2B5EF4-FFF2-40B4-BE49-F238E27FC236}">
                <a16:creationId xmlns:a16="http://schemas.microsoft.com/office/drawing/2014/main" id="{50B31642-D6F3-6C91-DD21-E453844E4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F84982-5CD2-6402-E2EC-CE49486E713C}"/>
              </a:ext>
            </a:extLst>
          </p:cNvPr>
          <p:cNvSpPr txBox="1"/>
          <p:nvPr/>
        </p:nvSpPr>
        <p:spPr>
          <a:xfrm>
            <a:off x="572493" y="2071316"/>
            <a:ext cx="6713552" cy="4119172"/>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000" dirty="0"/>
              <a:t>The housing bill is also expected to require OPM, within available appropriations and in coordination with the interagency council on housing development, to conduct a state-wide wastewater capacity study that evaluates the capacity, flows, physical conditions, regulatory compliance and vulnerabilities to natural hazards of publicly and privately owned wastewater infrastructure. </a:t>
            </a:r>
          </a:p>
          <a:p>
            <a:pPr indent="-228600">
              <a:lnSpc>
                <a:spcPct val="90000"/>
              </a:lnSpc>
              <a:spcAft>
                <a:spcPts val="600"/>
              </a:spcAft>
              <a:buFont typeface="Arial" panose="020B0604020202020204" pitchFamily="34" charset="0"/>
              <a:buChar char="•"/>
            </a:pPr>
            <a:r>
              <a:rPr lang="en-US" sz="2000" dirty="0"/>
              <a:t>In conducting the study, OPM shall identify areas underserved by wastewater infrastructure and existing wastewater capacity limitations and make recommendations for efficient investments in wastewater infrastructure to support housing and economic development while protecting public and environmental health</a:t>
            </a:r>
          </a:p>
          <a:p>
            <a:pPr indent="-228600">
              <a:lnSpc>
                <a:spcPct val="90000"/>
              </a:lnSpc>
              <a:spcAft>
                <a:spcPts val="600"/>
              </a:spcAft>
              <a:buFont typeface="Arial" panose="020B0604020202020204" pitchFamily="34" charset="0"/>
              <a:buChar char="•"/>
            </a:pPr>
            <a:r>
              <a:rPr lang="en-US" sz="2000" dirty="0"/>
              <a:t>OPM will also be required to identify areas with excess wastewater capacity.  </a:t>
            </a:r>
          </a:p>
        </p:txBody>
      </p:sp>
      <p:pic>
        <p:nvPicPr>
          <p:cNvPr id="5" name="Picture 4">
            <a:extLst>
              <a:ext uri="{FF2B5EF4-FFF2-40B4-BE49-F238E27FC236}">
                <a16:creationId xmlns:a16="http://schemas.microsoft.com/office/drawing/2014/main" id="{F3FC7A38-8EBA-14B4-23AB-C99EC14D6F70}"/>
              </a:ext>
            </a:extLst>
          </p:cNvPr>
          <p:cNvPicPr>
            <a:picLocks noChangeAspect="1"/>
          </p:cNvPicPr>
          <p:nvPr/>
        </p:nvPicPr>
        <p:blipFill>
          <a:blip r:embed="rId2">
            <a:extLst>
              <a:ext uri="{28A0092B-C50C-407E-A947-70E740481C1C}">
                <a14:useLocalDpi xmlns:a14="http://schemas.microsoft.com/office/drawing/2010/main" val="0"/>
              </a:ext>
            </a:extLst>
          </a:blip>
          <a:srcRect l="8554" r="21215" b="-1"/>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109803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71A6C8-2EC7-6B85-73AE-630068F402D8}"/>
              </a:ext>
            </a:extLst>
          </p:cNvPr>
          <p:cNvSpPr>
            <a:spLocks noGrp="1"/>
          </p:cNvSpPr>
          <p:nvPr>
            <p:ph type="title"/>
          </p:nvPr>
        </p:nvSpPr>
        <p:spPr>
          <a:xfrm>
            <a:off x="358326" y="241035"/>
            <a:ext cx="10909640" cy="1368614"/>
          </a:xfrm>
        </p:spPr>
        <p:txBody>
          <a:bodyPr vert="horz" lIns="91440" tIns="45720" rIns="91440" bIns="45720" rtlCol="0" anchor="ctr">
            <a:normAutofit/>
          </a:bodyPr>
          <a:lstStyle/>
          <a:p>
            <a:pPr algn="ctr"/>
            <a:r>
              <a:rPr lang="en-US" sz="8800">
                <a:solidFill>
                  <a:schemeClr val="accent2">
                    <a:lumMod val="75000"/>
                  </a:schemeClr>
                </a:solidFill>
                <a:latin typeface="Brush Script MT" panose="03060802040406070304" pitchFamily="66" charset="0"/>
              </a:rPr>
              <a:t>Thank you!</a:t>
            </a:r>
            <a:endParaRPr lang="en-US" sz="8800" dirty="0">
              <a:solidFill>
                <a:schemeClr val="accent2">
                  <a:lumMod val="75000"/>
                </a:schemeClr>
              </a:solidFill>
              <a:latin typeface="Brush Script MT" panose="03060802040406070304" pitchFamily="66" charset="0"/>
            </a:endParaRPr>
          </a:p>
        </p:txBody>
      </p:sp>
      <p:sp>
        <p:nvSpPr>
          <p:cNvPr id="5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821B323-6A8E-6A27-6FCD-6080EE621D74}"/>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2850074" y="3072170"/>
            <a:ext cx="5614416" cy="2582631"/>
          </a:xfrm>
          <a:prstGeom prst="rect">
            <a:avLst/>
          </a:prstGeom>
        </p:spPr>
      </p:pic>
    </p:spTree>
    <p:extLst>
      <p:ext uri="{BB962C8B-B14F-4D97-AF65-F5344CB8AC3E}">
        <p14:creationId xmlns:p14="http://schemas.microsoft.com/office/powerpoint/2010/main" val="4244719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B567-36F7-7556-69CA-9C0972F405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87C8A9-87AE-9481-B8FE-D7C9335112D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83959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EFFF2-E6DD-A5E1-387B-03572A39141D}"/>
              </a:ext>
            </a:extLst>
          </p:cNvPr>
          <p:cNvSpPr>
            <a:spLocks noGrp="1"/>
          </p:cNvSpPr>
          <p:nvPr>
            <p:ph type="title"/>
          </p:nvPr>
        </p:nvSpPr>
        <p:spPr>
          <a:xfrm>
            <a:off x="838200" y="365125"/>
            <a:ext cx="10515600" cy="1325563"/>
          </a:xfrm>
        </p:spPr>
        <p:txBody>
          <a:bodyPr>
            <a:normAutofit/>
          </a:bodyPr>
          <a:lstStyle/>
          <a:p>
            <a:r>
              <a:rPr lang="en-US" sz="5400" b="1"/>
              <a:t>Climate Resiliency Bill</a:t>
            </a:r>
          </a:p>
        </p:txBody>
      </p:sp>
      <p:sp>
        <p:nvSpPr>
          <p:cNvPr id="3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C85539-B4E1-CDD8-EBBF-69ADC29C153C}"/>
              </a:ext>
            </a:extLst>
          </p:cNvPr>
          <p:cNvSpPr>
            <a:spLocks noGrp="1"/>
          </p:cNvSpPr>
          <p:nvPr>
            <p:ph idx="1"/>
          </p:nvPr>
        </p:nvSpPr>
        <p:spPr>
          <a:xfrm>
            <a:off x="838200" y="1929384"/>
            <a:ext cx="10515600" cy="4251960"/>
          </a:xfrm>
        </p:spPr>
        <p:txBody>
          <a:bodyPr>
            <a:normAutofit lnSpcReduction="10000"/>
          </a:bodyPr>
          <a:lstStyle/>
          <a:p>
            <a:pPr marL="0" marR="0" lvl="0" indent="0">
              <a:spcBef>
                <a:spcPts val="0"/>
              </a:spcBef>
              <a:spcAft>
                <a:spcPts val="0"/>
              </a:spcAft>
              <a:buNone/>
            </a:pPr>
            <a:r>
              <a:rPr lang="en-US" sz="1600" kern="100" dirty="0">
                <a:latin typeface="Calibri" panose="020F0502020204030204" pitchFamily="34" charset="0"/>
                <a:ea typeface="Calibri" panose="020F0502020204030204" pitchFamily="34" charset="0"/>
                <a:cs typeface="Calibri" panose="020F0502020204030204" pitchFamily="34" charset="0"/>
              </a:rPr>
              <a:t>Public Act 25-33 (SB-9) includes numerous provisions aimed at addressing climate change impacts, including the following language of interest to water companies:</a:t>
            </a:r>
          </a:p>
          <a:p>
            <a:pPr marL="0" marR="0" lvl="0" indent="0">
              <a:spcBef>
                <a:spcPts val="0"/>
              </a:spcBef>
              <a:spcAft>
                <a:spcPts val="0"/>
              </a:spcAft>
              <a:buNone/>
            </a:pPr>
            <a:endParaRPr lang="en-US" sz="1600" kern="100" dirty="0">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None/>
            </a:pPr>
            <a:r>
              <a:rPr lang="en-US" sz="1600" b="1" kern="100" dirty="0">
                <a:latin typeface="Calibri" panose="020F0502020204030204" pitchFamily="34" charset="0"/>
                <a:ea typeface="Calibri" panose="020F0502020204030204" pitchFamily="34" charset="0"/>
                <a:cs typeface="Calibri" panose="020F0502020204030204" pitchFamily="34" charset="0"/>
              </a:rPr>
              <a:t>State Water Plan - </a:t>
            </a:r>
            <a:r>
              <a:rPr lang="en-US" sz="1600" kern="100" dirty="0">
                <a:latin typeface="Calibri" panose="020F0502020204030204" pitchFamily="34" charset="0"/>
                <a:ea typeface="Calibri" panose="020F0502020204030204" pitchFamily="34" charset="0"/>
                <a:cs typeface="Calibri" panose="020F0502020204030204" pitchFamily="34" charset="0"/>
              </a:rPr>
              <a:t>Requires the State Water Plan in its next periodic update to:</a:t>
            </a:r>
          </a:p>
          <a:p>
            <a:pPr marL="0" marR="0" lvl="0" indent="0">
              <a:spcBef>
                <a:spcPts val="0"/>
              </a:spcBef>
              <a:spcAft>
                <a:spcPts val="0"/>
              </a:spcAft>
              <a:buNone/>
            </a:pPr>
            <a:endParaRPr lang="en-US" sz="1600" kern="1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rabicPeriod"/>
            </a:pPr>
            <a:r>
              <a:rPr lang="en-US" sz="1600" kern="100" dirty="0">
                <a:latin typeface="Calibri" panose="020F0502020204030204" pitchFamily="34" charset="0"/>
                <a:ea typeface="Calibri" panose="020F0502020204030204" pitchFamily="34" charset="0"/>
                <a:cs typeface="Calibri" panose="020F0502020204030204" pitchFamily="34" charset="0"/>
              </a:rPr>
              <a:t>Consider the potential impact of climate change on the quality of water resources,</a:t>
            </a:r>
          </a:p>
          <a:p>
            <a:pPr marL="342900" marR="0" lvl="0" indent="-342900">
              <a:spcBef>
                <a:spcPts val="0"/>
              </a:spcBef>
              <a:spcAft>
                <a:spcPts val="0"/>
              </a:spcAft>
              <a:buFont typeface="+mj-lt"/>
              <a:buAutoNum type="arabicPeriod"/>
            </a:pPr>
            <a:r>
              <a:rPr lang="en-US" sz="1600" kern="100" dirty="0">
                <a:latin typeface="Calibri" panose="020F0502020204030204" pitchFamily="34" charset="0"/>
                <a:ea typeface="Calibri" panose="020F0502020204030204" pitchFamily="34" charset="0"/>
                <a:cs typeface="Calibri" panose="020F0502020204030204" pitchFamily="34" charset="0"/>
              </a:rPr>
              <a:t>Take into account past conditions and predictions of future temperatures and precipitation when identifying the quantities and qualities of water that are available for public water supply, health, economic, recreation and environmental benefits on a regional basin scale considering both surface water and groundwater, and</a:t>
            </a:r>
          </a:p>
          <a:p>
            <a:pPr marL="342900" marR="0" lvl="0" indent="-342900">
              <a:spcBef>
                <a:spcPts val="0"/>
              </a:spcBef>
              <a:spcAft>
                <a:spcPts val="0"/>
              </a:spcAft>
              <a:buFont typeface="+mj-lt"/>
              <a:buAutoNum type="arabicPeriod"/>
            </a:pPr>
            <a:r>
              <a:rPr lang="en-US" sz="1600" kern="100" dirty="0">
                <a:latin typeface="Calibri" panose="020F0502020204030204" pitchFamily="34" charset="0"/>
                <a:ea typeface="Calibri" panose="020F0502020204030204" pitchFamily="34" charset="0"/>
                <a:cs typeface="Calibri" panose="020F0502020204030204" pitchFamily="34" charset="0"/>
              </a:rPr>
              <a:t>Include recommendations and an implementation plan to reduce impacts from climate change and extreme weather events on water quality and quantity. </a:t>
            </a:r>
          </a:p>
          <a:p>
            <a:pPr marL="342900" marR="0" lvl="0" indent="-342900">
              <a:spcBef>
                <a:spcPts val="0"/>
              </a:spcBef>
              <a:spcAft>
                <a:spcPts val="0"/>
              </a:spcAft>
              <a:buAutoNum type="arabicPeriod"/>
            </a:pPr>
            <a:endParaRPr lang="en-US" sz="1600" b="1" kern="100" dirty="0">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None/>
            </a:pPr>
            <a:r>
              <a:rPr lang="en-US" sz="1600" b="1" kern="100" dirty="0">
                <a:latin typeface="Calibri" panose="020F0502020204030204" pitchFamily="34" charset="0"/>
                <a:ea typeface="Calibri" panose="020F0502020204030204" pitchFamily="34" charset="0"/>
                <a:cs typeface="Calibri" panose="020F0502020204030204" pitchFamily="34" charset="0"/>
              </a:rPr>
              <a:t>Water Supply Regulations/Sewage Disposal </a:t>
            </a:r>
          </a:p>
          <a:p>
            <a:pPr marL="0" marR="0" lvl="0" indent="0">
              <a:spcBef>
                <a:spcPts val="0"/>
              </a:spcBef>
              <a:spcAft>
                <a:spcPts val="0"/>
              </a:spcAft>
              <a:buNone/>
            </a:pPr>
            <a:endParaRPr lang="en-US" sz="1600" kern="1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rabicPeriod"/>
            </a:pPr>
            <a:r>
              <a:rPr lang="en-US" sz="1600" kern="100" dirty="0">
                <a:latin typeface="Calibri" panose="020F0502020204030204" pitchFamily="34" charset="0"/>
                <a:ea typeface="Calibri" panose="020F0502020204030204" pitchFamily="34" charset="0"/>
                <a:cs typeface="Calibri" panose="020F0502020204030204" pitchFamily="34" charset="0"/>
              </a:rPr>
              <a:t>Not later than 12/31/28, the bill requires DEEP, DPH, &amp; PURA to update water supply regulations and every ten years thereafter to include the most concurrent projections on precipitation, temperature, and other conditions that could impact water quality, quantity, and distribution.</a:t>
            </a:r>
          </a:p>
          <a:p>
            <a:pPr marL="342900" marR="0" lvl="0" indent="-342900">
              <a:spcBef>
                <a:spcPts val="0"/>
              </a:spcBef>
              <a:spcAft>
                <a:spcPts val="0"/>
              </a:spcAft>
              <a:buFont typeface="+mj-lt"/>
              <a:buAutoNum type="arabicPeriod"/>
            </a:pPr>
            <a:r>
              <a:rPr lang="en-US" sz="1600" kern="100" dirty="0">
                <a:latin typeface="Calibri" panose="020F0502020204030204" pitchFamily="34" charset="0"/>
                <a:ea typeface="Calibri" panose="020F0502020204030204" pitchFamily="34" charset="0"/>
                <a:cs typeface="Calibri" panose="020F0502020204030204" pitchFamily="34" charset="0"/>
              </a:rPr>
              <a:t>Requires DEEP and DPH to update their sewage disposal system permitting processes/regulations every 10 years to include the most concurrent projections on precipitation, flooding, sea level rise, and other conditions that could impact public safety and environmental quality. </a:t>
            </a:r>
            <a:endParaRPr lang="en-US" sz="16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sz="1200" dirty="0"/>
          </a:p>
        </p:txBody>
      </p:sp>
    </p:spTree>
    <p:extLst>
      <p:ext uri="{BB962C8B-B14F-4D97-AF65-F5344CB8AC3E}">
        <p14:creationId xmlns:p14="http://schemas.microsoft.com/office/powerpoint/2010/main" val="2570890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4311-A698-F021-0296-928F0A82FE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66D151-AC83-0982-2EAE-DF793167FC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5567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arge leaves">
            <a:extLst>
              <a:ext uri="{FF2B5EF4-FFF2-40B4-BE49-F238E27FC236}">
                <a16:creationId xmlns:a16="http://schemas.microsoft.com/office/drawing/2014/main" id="{BA8FB346-C77A-4B24-64D5-60B3AF27FE4E}"/>
              </a:ext>
            </a:extLst>
          </p:cNvPr>
          <p:cNvPicPr>
            <a:picLocks noChangeAspect="1"/>
          </p:cNvPicPr>
          <p:nvPr/>
        </p:nvPicPr>
        <p:blipFill>
          <a:blip r:embed="rId2">
            <a:extLst>
              <a:ext uri="{28A0092B-C50C-407E-A947-70E740481C1C}">
                <a14:useLocalDpi xmlns:a14="http://schemas.microsoft.com/office/drawing/2010/main" val="0"/>
              </a:ext>
            </a:extLst>
          </a:blip>
          <a:srcRect l="23704" r="23704"/>
          <a:stretch/>
        </p:blipFill>
        <p:spPr>
          <a:xfrm>
            <a:off x="606850" y="4"/>
            <a:ext cx="4196496" cy="6857990"/>
          </a:xfrm>
          <a:prstGeom prst="rect">
            <a:avLst/>
          </a:prstGeom>
        </p:spPr>
      </p:pic>
      <p:sp useBgFill="1">
        <p:nvSpPr>
          <p:cNvPr id="27" name="Rectangle 2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3A0D21-173C-4768-5457-562357C75C6A}"/>
              </a:ext>
            </a:extLst>
          </p:cNvPr>
          <p:cNvSpPr>
            <a:spLocks noGrp="1"/>
          </p:cNvSpPr>
          <p:nvPr>
            <p:ph type="title"/>
          </p:nvPr>
        </p:nvSpPr>
        <p:spPr>
          <a:xfrm>
            <a:off x="6115317" y="405685"/>
            <a:ext cx="5464968" cy="1559301"/>
          </a:xfrm>
        </p:spPr>
        <p:txBody>
          <a:bodyPr>
            <a:normAutofit/>
          </a:bodyPr>
          <a:lstStyle/>
          <a:p>
            <a:r>
              <a:rPr lang="en-US" sz="4000" b="1" dirty="0">
                <a:solidFill>
                  <a:srgbClr val="00B050"/>
                </a:solidFill>
              </a:rPr>
              <a:t>Climate Change Impacts – Nature-Based Solutions</a:t>
            </a:r>
          </a:p>
        </p:txBody>
      </p:sp>
      <p:sp>
        <p:nvSpPr>
          <p:cNvPr id="3" name="Content Placeholder 2">
            <a:extLst>
              <a:ext uri="{FF2B5EF4-FFF2-40B4-BE49-F238E27FC236}">
                <a16:creationId xmlns:a16="http://schemas.microsoft.com/office/drawing/2014/main" id="{6BE96381-A703-1035-F892-306B76A286D6}"/>
              </a:ext>
            </a:extLst>
          </p:cNvPr>
          <p:cNvSpPr>
            <a:spLocks noGrp="1"/>
          </p:cNvSpPr>
          <p:nvPr>
            <p:ph idx="1"/>
          </p:nvPr>
        </p:nvSpPr>
        <p:spPr>
          <a:xfrm>
            <a:off x="4977244" y="1964987"/>
            <a:ext cx="7138555" cy="4560504"/>
          </a:xfrm>
        </p:spPr>
        <p:txBody>
          <a:bodyPr anchor="ctr">
            <a:normAutofit fontScale="92500" lnSpcReduction="20000"/>
          </a:bodyPr>
          <a:lstStyle/>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Public Act 25-125 (HB-5004) requires DEEP to evaluate how to integrate and advance nature-based solutions in specified programs to support (1) climate change mitigation and adaptation, (2) ecosystem resilience, and (3) biodiversity. </a:t>
            </a:r>
          </a:p>
          <a:p>
            <a:pPr marL="0" indent="0">
              <a:spcBef>
                <a:spcPts val="0"/>
              </a:spcBef>
              <a:buNone/>
            </a:pP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Requires DEEP to consider best practices to encourage the use of the state’s ecosystems to naturally sequester and store carbon, reduce GHG emissions, increase biodiversity, and protect against climate change impacts, including:</a:t>
            </a:r>
          </a:p>
          <a:p>
            <a:pPr marL="0" indent="0">
              <a:spcBef>
                <a:spcPts val="0"/>
              </a:spcBef>
              <a:buNone/>
            </a:pP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1. Increasing carbon sequestration through reforestation;</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2. Controlling invasive species;</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3. Encouraging soil health across all landscapes;</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4. Protecting carbon stocks by avoiding conversion of forests and wetlands to    other purposes;</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5. Restoring habitats to improve biodiversity;</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6. Increasing climate-smart agriculture and soil conservation to reduce GHG emissions while improving habitat and protecting biodiversity;</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7. Increasing community resilience by improving water quality and addressing flooding and drought through nature-based stormwater management and shoreline protection that uses nature-based approaches (e.g., living shorelines);</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8. Improving air quality and reducing urban heat island effects</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through urban forestry and increasing green spaces; and </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9. Increasing access to open spaces for public health benefits. </a:t>
            </a:r>
          </a:p>
          <a:p>
            <a:endParaRPr lang="en-US" sz="1600" dirty="0"/>
          </a:p>
        </p:txBody>
      </p:sp>
    </p:spTree>
    <p:extLst>
      <p:ext uri="{BB962C8B-B14F-4D97-AF65-F5344CB8AC3E}">
        <p14:creationId xmlns:p14="http://schemas.microsoft.com/office/powerpoint/2010/main" val="3805328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A13A0D21-173C-4768-5457-562357C75C6A}"/>
              </a:ext>
            </a:extLst>
          </p:cNvPr>
          <p:cNvSpPr>
            <a:spLocks noGrp="1"/>
          </p:cNvSpPr>
          <p:nvPr>
            <p:ph type="title"/>
          </p:nvPr>
        </p:nvSpPr>
        <p:spPr>
          <a:xfrm>
            <a:off x="838200" y="365125"/>
            <a:ext cx="5393361" cy="1325563"/>
          </a:xfrm>
        </p:spPr>
        <p:txBody>
          <a:bodyPr>
            <a:normAutofit/>
          </a:bodyPr>
          <a:lstStyle/>
          <a:p>
            <a:r>
              <a:rPr lang="en-US" b="1" dirty="0">
                <a:solidFill>
                  <a:schemeClr val="accent2">
                    <a:lumMod val="75000"/>
                  </a:schemeClr>
                </a:solidFill>
              </a:rPr>
              <a:t>Issues to Watch for:</a:t>
            </a:r>
          </a:p>
        </p:txBody>
      </p:sp>
      <p:sp>
        <p:nvSpPr>
          <p:cNvPr id="3" name="Content Placeholder 2">
            <a:extLst>
              <a:ext uri="{FF2B5EF4-FFF2-40B4-BE49-F238E27FC236}">
                <a16:creationId xmlns:a16="http://schemas.microsoft.com/office/drawing/2014/main" id="{6BE96381-A703-1035-F892-306B76A286D6}"/>
              </a:ext>
            </a:extLst>
          </p:cNvPr>
          <p:cNvSpPr>
            <a:spLocks noGrp="1"/>
          </p:cNvSpPr>
          <p:nvPr>
            <p:ph idx="1"/>
          </p:nvPr>
        </p:nvSpPr>
        <p:spPr>
          <a:xfrm>
            <a:off x="295719" y="1529413"/>
            <a:ext cx="5926840" cy="5223811"/>
          </a:xfrm>
        </p:spPr>
        <p:txBody>
          <a:bodyPr>
            <a:normAutofit/>
          </a:bodyPr>
          <a:lstStyle/>
          <a:p>
            <a:r>
              <a:rPr lang="en-US" sz="1800" kern="100" dirty="0">
                <a:latin typeface="Calibri" panose="020F0502020204030204" pitchFamily="34" charset="0"/>
                <a:ea typeface="Calibri" panose="020F0502020204030204" pitchFamily="34" charset="0"/>
                <a:cs typeface="Calibri" panose="020F0502020204030204" pitchFamily="34" charset="0"/>
              </a:rPr>
              <a:t>Language could be used to revisit stream flow regulations to 1) change release requirements; and/or 2) extend requirements to groundwater supplies.</a:t>
            </a:r>
          </a:p>
          <a:p>
            <a:r>
              <a:rPr lang="en-US" sz="1800" kern="100" dirty="0">
                <a:latin typeface="Calibri" panose="020F0502020204030204" pitchFamily="34" charset="0"/>
                <a:ea typeface="Calibri" panose="020F0502020204030204" pitchFamily="34" charset="0"/>
                <a:cs typeface="Calibri" panose="020F0502020204030204" pitchFamily="34" charset="0"/>
              </a:rPr>
              <a:t>Whether state agencies will use a collaborative process in revising water supply regulations to ensure appropriate balance of water uses, </a:t>
            </a:r>
          </a:p>
          <a:p>
            <a:r>
              <a:rPr lang="en-US" sz="1800" dirty="0"/>
              <a:t>Water utilities are currently developing comprehensive plans outlining the methods and locations to be used to calculate release flows and to demonstrate compliance with flow requirements, including modifying dams and distribution systems. </a:t>
            </a:r>
          </a:p>
          <a:p>
            <a:r>
              <a:rPr lang="en-US" sz="1800" dirty="0"/>
              <a:t>Modifying dams and distribution systems to make mandated stream flow releases is an enormous undertaking, requiring millions of $$ in infrastructure and operating costs.</a:t>
            </a:r>
            <a:endParaRPr lang="en-US" sz="1300" dirty="0"/>
          </a:p>
        </p:txBody>
      </p:sp>
      <p:pic>
        <p:nvPicPr>
          <p:cNvPr id="5" name="Picture 4">
            <a:extLst>
              <a:ext uri="{FF2B5EF4-FFF2-40B4-BE49-F238E27FC236}">
                <a16:creationId xmlns:a16="http://schemas.microsoft.com/office/drawing/2014/main" id="{BA8FB346-C77A-4B24-64D5-60B3AF27FE4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014" r="17235"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85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ippling blue water">
            <a:extLst>
              <a:ext uri="{FF2B5EF4-FFF2-40B4-BE49-F238E27FC236}">
                <a16:creationId xmlns:a16="http://schemas.microsoft.com/office/drawing/2014/main" id="{43C3D59C-71FC-0B18-FB70-7BDA3A32117D}"/>
              </a:ext>
            </a:extLst>
          </p:cNvPr>
          <p:cNvPicPr>
            <a:picLocks noChangeAspect="1"/>
          </p:cNvPicPr>
          <p:nvPr/>
        </p:nvPicPr>
        <p:blipFill>
          <a:blip r:embed="rId2">
            <a:extLst>
              <a:ext uri="{28A0092B-C50C-407E-A947-70E740481C1C}">
                <a14:useLocalDpi xmlns:a14="http://schemas.microsoft.com/office/drawing/2010/main" val="0"/>
              </a:ext>
            </a:extLst>
          </a:blip>
          <a:srcRect l="2942" r="2941" b="-1"/>
          <a:stretch>
            <a:fillRect/>
          </a:stretch>
        </p:blipFill>
        <p:spPr>
          <a:xfrm>
            <a:off x="2522356" y="10"/>
            <a:ext cx="9669642" cy="6857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F8BC3A-01AF-57BC-B62A-90324082CB8E}"/>
              </a:ext>
            </a:extLst>
          </p:cNvPr>
          <p:cNvSpPr>
            <a:spLocks noGrp="1"/>
          </p:cNvSpPr>
          <p:nvPr>
            <p:ph type="title"/>
          </p:nvPr>
        </p:nvSpPr>
        <p:spPr>
          <a:xfrm>
            <a:off x="838200" y="365125"/>
            <a:ext cx="6341918" cy="1899912"/>
          </a:xfrm>
        </p:spPr>
        <p:txBody>
          <a:bodyPr>
            <a:normAutofit/>
          </a:bodyPr>
          <a:lstStyle/>
          <a:p>
            <a:r>
              <a:rPr lang="en-US" sz="4000" b="1" dirty="0">
                <a:solidFill>
                  <a:schemeClr val="accent2">
                    <a:lumMod val="50000"/>
                  </a:schemeClr>
                </a:solidFill>
              </a:rPr>
              <a:t>State Bond Package</a:t>
            </a:r>
          </a:p>
        </p:txBody>
      </p:sp>
      <p:sp>
        <p:nvSpPr>
          <p:cNvPr id="3" name="Content Placeholder 2">
            <a:extLst>
              <a:ext uri="{FF2B5EF4-FFF2-40B4-BE49-F238E27FC236}">
                <a16:creationId xmlns:a16="http://schemas.microsoft.com/office/drawing/2014/main" id="{24CF64A2-E0A3-2BD1-BC36-405C23CBFBC9}"/>
              </a:ext>
            </a:extLst>
          </p:cNvPr>
          <p:cNvSpPr>
            <a:spLocks noGrp="1"/>
          </p:cNvSpPr>
          <p:nvPr>
            <p:ph idx="1"/>
          </p:nvPr>
        </p:nvSpPr>
        <p:spPr>
          <a:xfrm>
            <a:off x="838199" y="1859973"/>
            <a:ext cx="10259292" cy="4316990"/>
          </a:xfrm>
        </p:spPr>
        <p:txBody>
          <a:bodyPr>
            <a:normAutofit/>
          </a:bodyPr>
          <a:lstStyle/>
          <a:p>
            <a:pPr marL="0" indent="0">
              <a:buNone/>
            </a:pPr>
            <a:br>
              <a:rPr lang="en-US" sz="1900" dirty="0"/>
            </a:br>
            <a:r>
              <a:rPr lang="en-US" sz="2000" dirty="0"/>
              <a:t>Includes funding for water and wastewater projects:</a:t>
            </a:r>
          </a:p>
          <a:p>
            <a:r>
              <a:rPr lang="en-US" sz="2000" dirty="0"/>
              <a:t>Clean Water Fund – Authorizes $133 million in FY26 and $175 million in FY27 for grants to assist municipalities in address water pollution. Also authorizes $50 million in FY26 and $500 million in FY27 for low interest loans to assist in addressing water pollution issues.</a:t>
            </a:r>
          </a:p>
          <a:p>
            <a:r>
              <a:rPr lang="en-US" sz="2000" dirty="0"/>
              <a:t>PFAS Remediation – Authorizes $5 million per year to assist municipalities in address PFAS contamination in soil and drinking water in addition to a $2 million unallocated balance.</a:t>
            </a:r>
          </a:p>
          <a:p>
            <a:r>
              <a:rPr lang="en-US" sz="2000" dirty="0"/>
              <a:t>Open Space &amp; Watershed Land Acquisition Program – Authorizes funding of $10 million per year</a:t>
            </a:r>
          </a:p>
          <a:p>
            <a:pPr lvl="1"/>
            <a:r>
              <a:rPr lang="en-US" sz="2000" b="1" dirty="0"/>
              <a:t>Application Deadline – November 3, 2025 </a:t>
            </a:r>
            <a:r>
              <a:rPr lang="en-US" sz="2000" dirty="0"/>
              <a:t>– water companies are eligible</a:t>
            </a:r>
          </a:p>
        </p:txBody>
      </p:sp>
    </p:spTree>
    <p:extLst>
      <p:ext uri="{BB962C8B-B14F-4D97-AF65-F5344CB8AC3E}">
        <p14:creationId xmlns:p14="http://schemas.microsoft.com/office/powerpoint/2010/main" val="3045057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76A87B-BA0D-93C6-B5D1-ED52AD8FDA9A}"/>
              </a:ext>
            </a:extLst>
          </p:cNvPr>
          <p:cNvSpPr>
            <a:spLocks noGrp="1"/>
          </p:cNvSpPr>
          <p:nvPr>
            <p:ph type="title"/>
          </p:nvPr>
        </p:nvSpPr>
        <p:spPr>
          <a:xfrm>
            <a:off x="382556" y="463421"/>
            <a:ext cx="5334204" cy="1010815"/>
          </a:xfrm>
        </p:spPr>
        <p:txBody>
          <a:bodyPr anchor="ctr">
            <a:normAutofit/>
          </a:bodyPr>
          <a:lstStyle/>
          <a:p>
            <a:r>
              <a:rPr lang="en-US" sz="4000" b="1" dirty="0">
                <a:solidFill>
                  <a:srgbClr val="00B050"/>
                </a:solidFill>
              </a:rPr>
              <a:t>Riparian Buffers</a:t>
            </a:r>
          </a:p>
        </p:txBody>
      </p:sp>
      <p:sp>
        <p:nvSpPr>
          <p:cNvPr id="3" name="Content Placeholder 2">
            <a:extLst>
              <a:ext uri="{FF2B5EF4-FFF2-40B4-BE49-F238E27FC236}">
                <a16:creationId xmlns:a16="http://schemas.microsoft.com/office/drawing/2014/main" id="{7BADFAA9-6592-3B5B-1958-186F0520E74B}"/>
              </a:ext>
            </a:extLst>
          </p:cNvPr>
          <p:cNvSpPr>
            <a:spLocks noGrp="1"/>
          </p:cNvSpPr>
          <p:nvPr>
            <p:ph idx="1"/>
          </p:nvPr>
        </p:nvSpPr>
        <p:spPr>
          <a:xfrm>
            <a:off x="382556" y="1440024"/>
            <a:ext cx="6257235" cy="4954555"/>
          </a:xfrm>
        </p:spPr>
        <p:txBody>
          <a:bodyPr anchor="ctr">
            <a:normAutofit/>
          </a:bodyPr>
          <a:lstStyle/>
          <a:p>
            <a:pPr marL="0" indent="0">
              <a:buNone/>
            </a:pPr>
            <a:r>
              <a:rPr lang="en-US" sz="1900" dirty="0"/>
              <a:t>PA 25-12 creates a working group to develop recommendations to broaden the applicability of the state’s  Inland Wetlands and Watercourses Act (IWWA) to include the area immediately adjacent to and extending outward from a wetland or watercourse boundary by at least 100 feet (the “riparian area”). </a:t>
            </a:r>
          </a:p>
          <a:p>
            <a:pPr marL="0" indent="0">
              <a:buNone/>
            </a:pPr>
            <a:r>
              <a:rPr lang="en-US" sz="1900" dirty="0"/>
              <a:t>Issues of Note for Water Companies – (1) Need to maintain the as-of-right exceptions for water utilities related to the construction and operation of dams, reservoirs and other facilities necessary to the impounding, storage and withdrawal of water in connection with public water supplies.</a:t>
            </a:r>
          </a:p>
          <a:p>
            <a:pPr marL="0" indent="0">
              <a:buNone/>
            </a:pPr>
            <a:r>
              <a:rPr lang="en-US" sz="1900" dirty="0"/>
              <a:t>(2) How would expanding the authority of municipal inland wetlands agencies and DEEP to regulate activities in these areas, which generally entails reviewing proposals for activities, issuing permits, and conducting enforcement actions, affect water utility projects.</a:t>
            </a:r>
          </a:p>
        </p:txBody>
      </p:sp>
      <p:pic>
        <p:nvPicPr>
          <p:cNvPr id="5" name="Picture 4" descr="Trees and a river">
            <a:extLst>
              <a:ext uri="{FF2B5EF4-FFF2-40B4-BE49-F238E27FC236}">
                <a16:creationId xmlns:a16="http://schemas.microsoft.com/office/drawing/2014/main" id="{48D1C49D-B0B9-BA82-E630-78D697321D09}"/>
              </a:ext>
            </a:extLst>
          </p:cNvPr>
          <p:cNvPicPr>
            <a:picLocks noChangeAspect="1"/>
          </p:cNvPicPr>
          <p:nvPr/>
        </p:nvPicPr>
        <p:blipFill rotWithShape="1">
          <a:blip r:embed="rId2"/>
          <a:srcRect l="22331" r="2583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750360656"/>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3559</TotalTime>
  <Words>2745</Words>
  <Application>Microsoft Office PowerPoint</Application>
  <PresentationFormat>Widescreen</PresentationFormat>
  <Paragraphs>138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Brush Script MT</vt:lpstr>
      <vt:lpstr>Calibri</vt:lpstr>
      <vt:lpstr>Calibri Light</vt:lpstr>
      <vt:lpstr>Office Theme</vt:lpstr>
      <vt:lpstr>New &amp; Emerging Laws affecting the Water Industry  </vt:lpstr>
      <vt:lpstr>Water Quality Treatment Surcharges</vt:lpstr>
      <vt:lpstr>PowerPoint Presentation</vt:lpstr>
      <vt:lpstr>Climate Resiliency Bill</vt:lpstr>
      <vt:lpstr>PowerPoint Presentation</vt:lpstr>
      <vt:lpstr>Climate Change Impacts – Nature-Based Solutions</vt:lpstr>
      <vt:lpstr>Issues to Watch for:</vt:lpstr>
      <vt:lpstr>State Bond Package</vt:lpstr>
      <vt:lpstr>Riparian Buffers</vt:lpstr>
      <vt:lpstr>DPH Revisions to Drinking Water</vt:lpstr>
      <vt:lpstr>Environmental Permitting</vt:lpstr>
      <vt:lpstr>Training – Inland Wetland Agencies</vt:lpstr>
      <vt:lpstr>Fluoride</vt:lpstr>
      <vt:lpstr>Big Energy Bill – Restoration Plan</vt:lpstr>
      <vt:lpstr>Big Energy Bill – Low Income Rates</vt:lpstr>
      <vt:lpstr>Big Energy Bill- PURA/DEEP</vt:lpstr>
      <vt:lpstr>Big Energy Bill- Agency Consultants</vt:lpstr>
      <vt:lpstr>Unpaid Sewer Assessments</vt:lpstr>
      <vt:lpstr> Cybersecurity </vt:lpstr>
      <vt:lpstr>Cross Connections</vt:lpstr>
      <vt:lpstr>PFAS Testing &amp; Remediation</vt:lpstr>
      <vt:lpstr>Housing Development – Sewage Disposal</vt:lpstr>
      <vt:lpstr>Housing Development – Public Infrastructure </vt:lpstr>
      <vt:lpstr>Housing Issues – Wastewater Capacity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 Legislative Update</dc:title>
  <dc:creator>Elizabeth Gara</dc:creator>
  <cp:lastModifiedBy>Elizabeth Gara</cp:lastModifiedBy>
  <cp:revision>8</cp:revision>
  <cp:lastPrinted>2023-05-11T12:15:34Z</cp:lastPrinted>
  <dcterms:created xsi:type="dcterms:W3CDTF">2023-05-10T16:10:50Z</dcterms:created>
  <dcterms:modified xsi:type="dcterms:W3CDTF">2025-09-05T17:35:01Z</dcterms:modified>
</cp:coreProperties>
</file>