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83" r:id="rId3"/>
    <p:sldId id="279" r:id="rId4"/>
    <p:sldId id="433" r:id="rId5"/>
    <p:sldId id="434" r:id="rId6"/>
    <p:sldId id="436" r:id="rId7"/>
    <p:sldId id="326" r:id="rId8"/>
    <p:sldId id="297" r:id="rId9"/>
    <p:sldId id="321" r:id="rId10"/>
    <p:sldId id="314" r:id="rId11"/>
    <p:sldId id="303" r:id="rId12"/>
    <p:sldId id="441" r:id="rId13"/>
    <p:sldId id="389" r:id="rId14"/>
    <p:sldId id="390" r:id="rId15"/>
    <p:sldId id="440" r:id="rId16"/>
    <p:sldId id="442" r:id="rId17"/>
    <p:sldId id="445" r:id="rId18"/>
    <p:sldId id="439" r:id="rId19"/>
    <p:sldId id="450" r:id="rId20"/>
    <p:sldId id="451" r:id="rId21"/>
    <p:sldId id="452" r:id="rId22"/>
    <p:sldId id="463" r:id="rId23"/>
    <p:sldId id="453" r:id="rId24"/>
    <p:sldId id="462" r:id="rId25"/>
    <p:sldId id="454" r:id="rId26"/>
    <p:sldId id="455" r:id="rId27"/>
    <p:sldId id="456" r:id="rId28"/>
    <p:sldId id="457" r:id="rId29"/>
    <p:sldId id="458" r:id="rId30"/>
    <p:sldId id="459" r:id="rId31"/>
    <p:sldId id="460" r:id="rId32"/>
    <p:sldId id="461" r:id="rId33"/>
    <p:sldId id="464" r:id="rId34"/>
    <p:sldId id="26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k Mas" initials="EM" lastIdx="1" clrIdx="0">
    <p:extLst>
      <p:ext uri="{19B8F6BF-5375-455C-9EA6-DF929625EA0E}">
        <p15:presenceInfo xmlns:p15="http://schemas.microsoft.com/office/powerpoint/2012/main" userId="S::EMas@fando.com::915e24ae-890d-46f4-b72b-cb97c81db8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E7D"/>
    <a:srgbClr val="006699"/>
    <a:srgbClr val="E7E7E7"/>
    <a:srgbClr val="3385AD"/>
    <a:srgbClr val="007299"/>
    <a:srgbClr val="003E52"/>
    <a:srgbClr val="203864"/>
    <a:srgbClr val="8150A6"/>
    <a:srgbClr val="A884CF"/>
    <a:srgbClr val="2E05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175" autoAdjust="0"/>
  </p:normalViewPr>
  <p:slideViewPr>
    <p:cSldViewPr snapToGrid="0">
      <p:cViewPr varScale="1">
        <p:scale>
          <a:sx n="67" d="100"/>
          <a:sy n="67" d="100"/>
        </p:scale>
        <p:origin x="1296" y="5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private\DFS\Projectdata\P2021\0989\A10\Deliverables\Task%2003%20-%20Municipal%20Stakeholder%20Survey\Survey%20Results%20and%20Analysis\As%20of%2007.24.23-CCM%20Survey%20Results-Analysis%20Cop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private\DFS\Projectdata\P2021\0989\A10\Deliverables\Task%2003%20-%20Municipal%20Stakeholder%20Survey\Survey%20Results%20and%20Analysis\As%20of%2007.24.23-CCM%20Survey%20Results-Analysis%20Copy.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'Editing-Other'!$O$87</c:f>
              <c:strCache>
                <c:ptCount val="1"/>
              </c:strCache>
            </c:strRef>
          </c:tx>
          <c:spPr>
            <a:solidFill>
              <a:schemeClr val="bg1">
                <a:lumMod val="95000"/>
              </a:schemeClr>
            </a:solidFill>
            <a:ln>
              <a:solidFill>
                <a:schemeClr val="bg1"/>
              </a:solidFill>
            </a:ln>
            <a:effectLst>
              <a:outerShdw blurRad="63500" sx="102000" sy="102000" algn="ctr" rotWithShape="0">
                <a:prstClr val="black">
                  <a:alpha val="40000"/>
                </a:prstClr>
              </a:outerShdw>
            </a:effectLst>
          </c:spPr>
          <c:dPt>
            <c:idx val="0"/>
            <c:bubble3D val="0"/>
            <c:spPr>
              <a:solidFill>
                <a:srgbClr val="A884CF"/>
              </a:solidFill>
              <a:ln w="19050">
                <a:solidFill>
                  <a:schemeClr val="bg1"/>
                </a:solid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E78D-4E9E-B463-1529A639E5FE}"/>
              </c:ext>
            </c:extLst>
          </c:dPt>
          <c:dPt>
            <c:idx val="1"/>
            <c:bubble3D val="0"/>
            <c:spPr>
              <a:solidFill>
                <a:srgbClr val="8150A6"/>
              </a:solidFill>
              <a:ln w="19050">
                <a:solidFill>
                  <a:schemeClr val="bg1"/>
                </a:solid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E78D-4E9E-B463-1529A639E5FE}"/>
              </c:ext>
            </c:extLst>
          </c:dPt>
          <c:dPt>
            <c:idx val="2"/>
            <c:bubble3D val="0"/>
            <c:spPr>
              <a:solidFill>
                <a:srgbClr val="5F1A88"/>
              </a:solidFill>
              <a:ln w="19050">
                <a:solidFill>
                  <a:schemeClr val="bg1"/>
                </a:solid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E78D-4E9E-B463-1529A639E5FE}"/>
              </c:ext>
            </c:extLst>
          </c:dPt>
          <c:dPt>
            <c:idx val="3"/>
            <c:bubble3D val="0"/>
            <c:spPr>
              <a:solidFill>
                <a:srgbClr val="2E0551"/>
              </a:solidFill>
              <a:ln w="19050">
                <a:solidFill>
                  <a:schemeClr val="bg1"/>
                </a:solid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E78D-4E9E-B463-1529A639E5FE}"/>
              </c:ext>
            </c:extLst>
          </c:dPt>
          <c:cat>
            <c:strRef>
              <c:f>'Editing-Other'!$N$88:$N$91</c:f>
              <c:strCache>
                <c:ptCount val="4"/>
                <c:pt idx="0">
                  <c:v>Small</c:v>
                </c:pt>
                <c:pt idx="1">
                  <c:v>Small-Mid</c:v>
                </c:pt>
                <c:pt idx="2">
                  <c:v>Mid-Large</c:v>
                </c:pt>
                <c:pt idx="3">
                  <c:v>Large</c:v>
                </c:pt>
              </c:strCache>
            </c:strRef>
          </c:cat>
          <c:val>
            <c:numRef>
              <c:f>'Editing-Other'!$O$88:$O$91</c:f>
              <c:numCache>
                <c:formatCode>General</c:formatCode>
                <c:ptCount val="4"/>
                <c:pt idx="0">
                  <c:v>30</c:v>
                </c:pt>
                <c:pt idx="1">
                  <c:v>19</c:v>
                </c:pt>
                <c:pt idx="2">
                  <c:v>25</c:v>
                </c:pt>
                <c:pt idx="3">
                  <c:v>9</c:v>
                </c:pt>
              </c:numCache>
            </c:numRef>
          </c:val>
          <c:extLst>
            <c:ext xmlns:c16="http://schemas.microsoft.com/office/drawing/2014/chart" uri="{C3380CC4-5D6E-409C-BE32-E72D297353CC}">
              <c16:uniqueId val="{00000008-E78D-4E9E-B463-1529A639E5F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a:outerShdw blurRad="50800" dist="50800" dir="5400000" algn="ctr" rotWithShape="0">
        <a:schemeClr val="bg1"/>
      </a:outerShdw>
      <a:softEdge rad="1270000"/>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BFBFBF"/>
              </a:solidFill>
              <a:ln w="19050">
                <a:solidFill>
                  <a:srgbClr val="004057"/>
                </a:solidFill>
              </a:ln>
              <a:effectLst/>
            </c:spPr>
            <c:extLst>
              <c:ext xmlns:c16="http://schemas.microsoft.com/office/drawing/2014/chart" uri="{C3380CC4-5D6E-409C-BE32-E72D297353CC}">
                <c16:uniqueId val="{00000001-26ED-4F39-86E6-617A38910F2D}"/>
              </c:ext>
            </c:extLst>
          </c:dPt>
          <c:dPt>
            <c:idx val="1"/>
            <c:bubble3D val="0"/>
            <c:spPr>
              <a:solidFill>
                <a:srgbClr val="F2F2F2"/>
              </a:solidFill>
              <a:ln w="19050">
                <a:solidFill>
                  <a:srgbClr val="004057"/>
                </a:solidFill>
              </a:ln>
              <a:effectLst/>
            </c:spPr>
            <c:extLst>
              <c:ext xmlns:c16="http://schemas.microsoft.com/office/drawing/2014/chart" uri="{C3380CC4-5D6E-409C-BE32-E72D297353CC}">
                <c16:uniqueId val="{00000003-26ED-4F39-86E6-617A38910F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6ED-4F39-86E6-617A38910F2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6ED-4F39-86E6-617A38910F2D}"/>
              </c:ext>
            </c:extLst>
          </c:dPt>
          <c:cat>
            <c:strRef>
              <c:f>'Editing-Other'!$T$88:$T$89</c:f>
              <c:strCache>
                <c:ptCount val="2"/>
                <c:pt idx="0">
                  <c:v>Responded</c:v>
                </c:pt>
                <c:pt idx="1">
                  <c:v>Did not Respond</c:v>
                </c:pt>
              </c:strCache>
            </c:strRef>
          </c:cat>
          <c:val>
            <c:numRef>
              <c:f>'Editing-Other'!$U$88:$U$89</c:f>
              <c:numCache>
                <c:formatCode>General</c:formatCode>
                <c:ptCount val="2"/>
                <c:pt idx="0">
                  <c:v>84</c:v>
                </c:pt>
                <c:pt idx="1">
                  <c:v>85</c:v>
                </c:pt>
              </c:numCache>
            </c:numRef>
          </c:val>
          <c:extLst>
            <c:ext xmlns:c16="http://schemas.microsoft.com/office/drawing/2014/chart" uri="{C3380CC4-5D6E-409C-BE32-E72D297353CC}">
              <c16:uniqueId val="{00000008-26ED-4F39-86E6-617A38910F2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D6537F-E458-4859-8355-1B2069CB6789}"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96CD8-59E8-4C1A-BE8A-E97426142BD2}" type="slidenum">
              <a:rPr lang="en-US" smtClean="0"/>
              <a:t>‹#›</a:t>
            </a:fld>
            <a:endParaRPr lang="en-US"/>
          </a:p>
        </p:txBody>
      </p:sp>
    </p:spTree>
    <p:extLst>
      <p:ext uri="{BB962C8B-B14F-4D97-AF65-F5344CB8AC3E}">
        <p14:creationId xmlns:p14="http://schemas.microsoft.com/office/powerpoint/2010/main" val="1207412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B22E3E-6DFE-0042-8B0C-4D2D9BD74D5E}" type="slidenum">
              <a:rPr lang="en-US" smtClean="0"/>
              <a:t>1</a:t>
            </a:fld>
            <a:endParaRPr lang="en-US" dirty="0"/>
          </a:p>
        </p:txBody>
      </p:sp>
    </p:spTree>
    <p:extLst>
      <p:ext uri="{BB962C8B-B14F-4D97-AF65-F5344CB8AC3E}">
        <p14:creationId xmlns:p14="http://schemas.microsoft.com/office/powerpoint/2010/main" val="2065998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53296CD8-59E8-4C1A-BE8A-E97426142BD2}" type="slidenum">
              <a:rPr lang="en-US" smtClean="0"/>
              <a:t>16</a:t>
            </a:fld>
            <a:endParaRPr lang="en-US"/>
          </a:p>
        </p:txBody>
      </p:sp>
    </p:spTree>
    <p:extLst>
      <p:ext uri="{BB962C8B-B14F-4D97-AF65-F5344CB8AC3E}">
        <p14:creationId xmlns:p14="http://schemas.microsoft.com/office/powerpoint/2010/main" val="860353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Total of 35 recommendations in 6 major categories</a:t>
            </a:r>
          </a:p>
          <a:p>
            <a:pPr marL="339725" indent="-339725">
              <a:buFont typeface="Arial" panose="020B0604020202020204" pitchFamily="34" charset="0"/>
              <a:buChar char="•"/>
            </a:pPr>
            <a:r>
              <a:rPr lang="en-US" dirty="0">
                <a:latin typeface="Arial" panose="020B0604020202020204" pitchFamily="34" charset="0"/>
                <a:cs typeface="Arial" panose="020B0604020202020204" pitchFamily="34" charset="0"/>
              </a:rPr>
              <a:t>Aimed at CCM, municipalities, state agencies, and state/regional organizations</a:t>
            </a:r>
          </a:p>
          <a:p>
            <a:pPr marL="339725" indent="-339725">
              <a:buFont typeface="Arial" panose="020B0604020202020204" pitchFamily="34" charset="0"/>
              <a:buChar char="•"/>
            </a:pPr>
            <a:r>
              <a:rPr lang="en-US" dirty="0">
                <a:latin typeface="Arial" panose="020B0604020202020204" pitchFamily="34" charset="0"/>
                <a:cs typeface="Arial" panose="020B0604020202020204" pitchFamily="34" charset="0"/>
              </a:rPr>
              <a:t>More effectively address existing and future flood risk and flooding impacts on CT communities</a:t>
            </a:r>
          </a:p>
          <a:p>
            <a:pPr marL="339725" indent="-339725">
              <a:buFont typeface="Arial" panose="020B0604020202020204" pitchFamily="34" charset="0"/>
              <a:buChar char="•"/>
            </a:pPr>
            <a:r>
              <a:rPr lang="en-US" dirty="0">
                <a:latin typeface="Arial" panose="020B0604020202020204" pitchFamily="34" charset="0"/>
                <a:cs typeface="Arial" panose="020B0604020202020204" pitchFamily="34" charset="0"/>
              </a:rPr>
              <a:t>Funding, capacity, policy</a:t>
            </a:r>
          </a:p>
          <a:p>
            <a:pPr marL="339725" indent="-339725">
              <a:buFont typeface="Arial" panose="020B0604020202020204" pitchFamily="34" charset="0"/>
              <a:buChar char="•"/>
            </a:pPr>
            <a:r>
              <a:rPr lang="en-US" dirty="0">
                <a:latin typeface="Arial" panose="020B0604020202020204" pitchFamily="34" charset="0"/>
                <a:cs typeface="Arial" panose="020B0604020202020204" pitchFamily="34" charset="0"/>
              </a:rPr>
              <a:t>Align with and build upon ongoing work by COGs, CT DEEP, CIRCA, and other state and regional organizations</a:t>
            </a:r>
          </a:p>
        </p:txBody>
      </p:sp>
      <p:sp>
        <p:nvSpPr>
          <p:cNvPr id="4" name="Slide Number Placeholder 3"/>
          <p:cNvSpPr>
            <a:spLocks noGrp="1"/>
          </p:cNvSpPr>
          <p:nvPr>
            <p:ph type="sldNum" sz="quarter" idx="5"/>
          </p:nvPr>
        </p:nvSpPr>
        <p:spPr/>
        <p:txBody>
          <a:bodyPr/>
          <a:lstStyle/>
          <a:p>
            <a:fld id="{53296CD8-59E8-4C1A-BE8A-E97426142BD2}" type="slidenum">
              <a:rPr lang="en-US" smtClean="0"/>
              <a:t>17</a:t>
            </a:fld>
            <a:endParaRPr lang="en-US"/>
          </a:p>
        </p:txBody>
      </p:sp>
    </p:spTree>
    <p:extLst>
      <p:ext uri="{BB962C8B-B14F-4D97-AF65-F5344CB8AC3E}">
        <p14:creationId xmlns:p14="http://schemas.microsoft.com/office/powerpoint/2010/main" val="1492695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US" sz="1800" kern="1200" dirty="0">
                <a:solidFill>
                  <a:schemeClr val="dk1"/>
                </a:solidFill>
                <a:latin typeface="Libre Franklin" pitchFamily="2" charset="0"/>
                <a:ea typeface="Roboto" panose="02000000000000000000" pitchFamily="2" charset="0"/>
                <a:cs typeface="Roboto" panose="02000000000000000000" pitchFamily="2" charset="0"/>
              </a:rPr>
              <a:t>Possible tools and products include:</a:t>
            </a:r>
          </a:p>
          <a:p>
            <a:pPr marL="171450" indent="-171450" algn="l">
              <a:lnSpc>
                <a:spcPts val="1500"/>
              </a:lnSpc>
              <a:buFont typeface="Arial" panose="020B0604020202020204" pitchFamily="34" charset="0"/>
              <a:buChar char="•"/>
            </a:pPr>
            <a:r>
              <a:rPr lang="en-US" sz="1800" kern="1200" dirty="0">
                <a:solidFill>
                  <a:schemeClr val="dk1"/>
                </a:solidFill>
                <a:latin typeface="Libre Franklin" pitchFamily="2" charset="0"/>
                <a:ea typeface="Roboto" panose="02000000000000000000" pitchFamily="2" charset="0"/>
                <a:cs typeface="Roboto" panose="02000000000000000000" pitchFamily="2" charset="0"/>
              </a:rPr>
              <a:t>NOAA Coastal Flood Exposure Mapper – aggregates risk information for multiple coastal flood hazards (FEMA 1% annual chance flood zone, hurricanes, higher frequency flooding, wave impacts, and sea level rise)</a:t>
            </a:r>
          </a:p>
          <a:p>
            <a:pPr marL="171450" indent="-171450" algn="l">
              <a:lnSpc>
                <a:spcPts val="1500"/>
              </a:lnSpc>
              <a:buFont typeface="Arial" panose="020B0604020202020204" pitchFamily="34" charset="0"/>
              <a:buChar char="•"/>
            </a:pPr>
            <a:r>
              <a:rPr lang="en-US" sz="1800" kern="1200" dirty="0">
                <a:solidFill>
                  <a:schemeClr val="dk1"/>
                </a:solidFill>
                <a:latin typeface="Libre Franklin" pitchFamily="2" charset="0"/>
                <a:ea typeface="Roboto" panose="02000000000000000000" pitchFamily="2" charset="0"/>
                <a:cs typeface="Roboto" panose="02000000000000000000" pitchFamily="2" charset="0"/>
              </a:rPr>
              <a:t>CIRCA Sea Level Rise and Coastal Storm Surge mapping</a:t>
            </a:r>
          </a:p>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r>
              <a:rPr lang="en-US" sz="1800" kern="1200" dirty="0">
                <a:solidFill>
                  <a:schemeClr val="dk1"/>
                </a:solidFill>
                <a:latin typeface="Libre Franklin" pitchFamily="2" charset="0"/>
                <a:ea typeface="Roboto" panose="02000000000000000000" pitchFamily="2" charset="0"/>
                <a:cs typeface="Roboto" panose="02000000000000000000" pitchFamily="2" charset="0"/>
              </a:rPr>
              <a:t>Pluvial flood hazard mapping (see Recommendation 2 below)</a:t>
            </a:r>
          </a:p>
          <a:p>
            <a:endParaRPr lang="en-US" sz="1800" b="0" i="0" u="none" strike="noStrike" baseline="0" dirty="0">
              <a:solidFill>
                <a:srgbClr val="000000"/>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53296CD8-59E8-4C1A-BE8A-E97426142BD2}" type="slidenum">
              <a:rPr lang="en-US" smtClean="0"/>
              <a:t>18</a:t>
            </a:fld>
            <a:endParaRPr lang="en-US"/>
          </a:p>
        </p:txBody>
      </p:sp>
    </p:spTree>
    <p:extLst>
      <p:ext uri="{BB962C8B-B14F-4D97-AF65-F5344CB8AC3E}">
        <p14:creationId xmlns:p14="http://schemas.microsoft.com/office/powerpoint/2010/main" val="2820399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53296CD8-59E8-4C1A-BE8A-E97426142BD2}" type="slidenum">
              <a:rPr lang="en-US" smtClean="0"/>
              <a:t>19</a:t>
            </a:fld>
            <a:endParaRPr lang="en-US"/>
          </a:p>
        </p:txBody>
      </p:sp>
    </p:spTree>
    <p:extLst>
      <p:ext uri="{BB962C8B-B14F-4D97-AF65-F5344CB8AC3E}">
        <p14:creationId xmlns:p14="http://schemas.microsoft.com/office/powerpoint/2010/main" val="4276325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53296CD8-59E8-4C1A-BE8A-E97426142BD2}" type="slidenum">
              <a:rPr lang="en-US" smtClean="0"/>
              <a:t>20</a:t>
            </a:fld>
            <a:endParaRPr lang="en-US"/>
          </a:p>
        </p:txBody>
      </p:sp>
    </p:spTree>
    <p:extLst>
      <p:ext uri="{BB962C8B-B14F-4D97-AF65-F5344CB8AC3E}">
        <p14:creationId xmlns:p14="http://schemas.microsoft.com/office/powerpoint/2010/main" val="1042919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C4788-5E6E-8738-0AEC-C11993B0FA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6C4717-AC35-B4C7-F682-A70B6BBB98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8E188-517E-8A16-188F-9C1D6150B2B6}"/>
              </a:ext>
            </a:extLst>
          </p:cNvPr>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a:extLst>
              <a:ext uri="{FF2B5EF4-FFF2-40B4-BE49-F238E27FC236}">
                <a16:creationId xmlns:a16="http://schemas.microsoft.com/office/drawing/2014/main" id="{3BD6F652-8DC7-8A16-E775-C94E53538A70}"/>
              </a:ext>
            </a:extLst>
          </p:cNvPr>
          <p:cNvSpPr>
            <a:spLocks noGrp="1"/>
          </p:cNvSpPr>
          <p:nvPr>
            <p:ph type="sldNum" sz="quarter" idx="5"/>
          </p:nvPr>
        </p:nvSpPr>
        <p:spPr/>
        <p:txBody>
          <a:bodyPr/>
          <a:lstStyle/>
          <a:p>
            <a:fld id="{53296CD8-59E8-4C1A-BE8A-E97426142BD2}" type="slidenum">
              <a:rPr lang="en-US" smtClean="0"/>
              <a:t>21</a:t>
            </a:fld>
            <a:endParaRPr lang="en-US"/>
          </a:p>
        </p:txBody>
      </p:sp>
    </p:spTree>
    <p:extLst>
      <p:ext uri="{BB962C8B-B14F-4D97-AF65-F5344CB8AC3E}">
        <p14:creationId xmlns:p14="http://schemas.microsoft.com/office/powerpoint/2010/main" val="1003839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53296CD8-59E8-4C1A-BE8A-E97426142BD2}" type="slidenum">
              <a:rPr lang="en-US" smtClean="0"/>
              <a:t>22</a:t>
            </a:fld>
            <a:endParaRPr lang="en-US"/>
          </a:p>
        </p:txBody>
      </p:sp>
    </p:spTree>
    <p:extLst>
      <p:ext uri="{BB962C8B-B14F-4D97-AF65-F5344CB8AC3E}">
        <p14:creationId xmlns:p14="http://schemas.microsoft.com/office/powerpoint/2010/main" val="1614943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07DC1-9299-48C4-D762-90FC56D932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4E20D-801A-E9C3-C6AA-7357E90BD1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D38BD9-F467-394C-349A-3EDFBB35D651}"/>
              </a:ext>
            </a:extLst>
          </p:cNvPr>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a:extLst>
              <a:ext uri="{FF2B5EF4-FFF2-40B4-BE49-F238E27FC236}">
                <a16:creationId xmlns:a16="http://schemas.microsoft.com/office/drawing/2014/main" id="{192EDC08-4682-259B-C5FA-FBF7A98907A8}"/>
              </a:ext>
            </a:extLst>
          </p:cNvPr>
          <p:cNvSpPr>
            <a:spLocks noGrp="1"/>
          </p:cNvSpPr>
          <p:nvPr>
            <p:ph type="sldNum" sz="quarter" idx="5"/>
          </p:nvPr>
        </p:nvSpPr>
        <p:spPr/>
        <p:txBody>
          <a:bodyPr/>
          <a:lstStyle/>
          <a:p>
            <a:fld id="{53296CD8-59E8-4C1A-BE8A-E97426142BD2}" type="slidenum">
              <a:rPr lang="en-US" smtClean="0"/>
              <a:t>23</a:t>
            </a:fld>
            <a:endParaRPr lang="en-US"/>
          </a:p>
        </p:txBody>
      </p:sp>
    </p:spTree>
    <p:extLst>
      <p:ext uri="{BB962C8B-B14F-4D97-AF65-F5344CB8AC3E}">
        <p14:creationId xmlns:p14="http://schemas.microsoft.com/office/powerpoint/2010/main" val="1902695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53296CD8-59E8-4C1A-BE8A-E97426142BD2}" type="slidenum">
              <a:rPr lang="en-US" smtClean="0"/>
              <a:t>24</a:t>
            </a:fld>
            <a:endParaRPr lang="en-US"/>
          </a:p>
        </p:txBody>
      </p:sp>
    </p:spTree>
    <p:extLst>
      <p:ext uri="{BB962C8B-B14F-4D97-AF65-F5344CB8AC3E}">
        <p14:creationId xmlns:p14="http://schemas.microsoft.com/office/powerpoint/2010/main" val="2815563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53296CD8-59E8-4C1A-BE8A-E97426142BD2}" type="slidenum">
              <a:rPr lang="en-US" smtClean="0"/>
              <a:t>25</a:t>
            </a:fld>
            <a:endParaRPr lang="en-US"/>
          </a:p>
        </p:txBody>
      </p:sp>
    </p:spTree>
    <p:extLst>
      <p:ext uri="{BB962C8B-B14F-4D97-AF65-F5344CB8AC3E}">
        <p14:creationId xmlns:p14="http://schemas.microsoft.com/office/powerpoint/2010/main" val="2854062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96CD8-59E8-4C1A-BE8A-E97426142BD2}" type="slidenum">
              <a:rPr lang="en-US" smtClean="0"/>
              <a:t>5</a:t>
            </a:fld>
            <a:endParaRPr lang="en-US"/>
          </a:p>
        </p:txBody>
      </p:sp>
    </p:spTree>
    <p:extLst>
      <p:ext uri="{BB962C8B-B14F-4D97-AF65-F5344CB8AC3E}">
        <p14:creationId xmlns:p14="http://schemas.microsoft.com/office/powerpoint/2010/main" val="2816342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53296CD8-59E8-4C1A-BE8A-E97426142BD2}" type="slidenum">
              <a:rPr lang="en-US" smtClean="0"/>
              <a:t>26</a:t>
            </a:fld>
            <a:endParaRPr lang="en-US"/>
          </a:p>
        </p:txBody>
      </p:sp>
    </p:spTree>
    <p:extLst>
      <p:ext uri="{BB962C8B-B14F-4D97-AF65-F5344CB8AC3E}">
        <p14:creationId xmlns:p14="http://schemas.microsoft.com/office/powerpoint/2010/main" val="2902573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53296CD8-59E8-4C1A-BE8A-E97426142BD2}" type="slidenum">
              <a:rPr lang="en-US" smtClean="0"/>
              <a:t>27</a:t>
            </a:fld>
            <a:endParaRPr lang="en-US"/>
          </a:p>
        </p:txBody>
      </p:sp>
    </p:spTree>
    <p:extLst>
      <p:ext uri="{BB962C8B-B14F-4D97-AF65-F5344CB8AC3E}">
        <p14:creationId xmlns:p14="http://schemas.microsoft.com/office/powerpoint/2010/main" val="1929869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53296CD8-59E8-4C1A-BE8A-E97426142BD2}" type="slidenum">
              <a:rPr lang="en-US" smtClean="0"/>
              <a:t>28</a:t>
            </a:fld>
            <a:endParaRPr lang="en-US"/>
          </a:p>
        </p:txBody>
      </p:sp>
    </p:spTree>
    <p:extLst>
      <p:ext uri="{BB962C8B-B14F-4D97-AF65-F5344CB8AC3E}">
        <p14:creationId xmlns:p14="http://schemas.microsoft.com/office/powerpoint/2010/main" val="291692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53296CD8-59E8-4C1A-BE8A-E97426142BD2}" type="slidenum">
              <a:rPr lang="en-US" smtClean="0"/>
              <a:t>29</a:t>
            </a:fld>
            <a:endParaRPr lang="en-US"/>
          </a:p>
        </p:txBody>
      </p:sp>
    </p:spTree>
    <p:extLst>
      <p:ext uri="{BB962C8B-B14F-4D97-AF65-F5344CB8AC3E}">
        <p14:creationId xmlns:p14="http://schemas.microsoft.com/office/powerpoint/2010/main" val="1997734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53296CD8-59E8-4C1A-BE8A-E97426142BD2}" type="slidenum">
              <a:rPr lang="en-US" smtClean="0"/>
              <a:t>30</a:t>
            </a:fld>
            <a:endParaRPr lang="en-US"/>
          </a:p>
        </p:txBody>
      </p:sp>
    </p:spTree>
    <p:extLst>
      <p:ext uri="{BB962C8B-B14F-4D97-AF65-F5344CB8AC3E}">
        <p14:creationId xmlns:p14="http://schemas.microsoft.com/office/powerpoint/2010/main" val="2258295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53296CD8-59E8-4C1A-BE8A-E97426142BD2}" type="slidenum">
              <a:rPr lang="en-US" smtClean="0"/>
              <a:t>31</a:t>
            </a:fld>
            <a:endParaRPr lang="en-US"/>
          </a:p>
        </p:txBody>
      </p:sp>
    </p:spTree>
    <p:extLst>
      <p:ext uri="{BB962C8B-B14F-4D97-AF65-F5344CB8AC3E}">
        <p14:creationId xmlns:p14="http://schemas.microsoft.com/office/powerpoint/2010/main" val="2786156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80654-DD99-06C4-0040-179628D1B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AE150-A82F-AA4E-1C09-D5D460167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D30CA-E20B-BBF7-CAB3-D978E090BBA7}"/>
              </a:ext>
            </a:extLst>
          </p:cNvPr>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a:extLst>
              <a:ext uri="{FF2B5EF4-FFF2-40B4-BE49-F238E27FC236}">
                <a16:creationId xmlns:a16="http://schemas.microsoft.com/office/drawing/2014/main" id="{DE2CAE33-F595-86F0-7774-63F1152D72A1}"/>
              </a:ext>
            </a:extLst>
          </p:cNvPr>
          <p:cNvSpPr>
            <a:spLocks noGrp="1"/>
          </p:cNvSpPr>
          <p:nvPr>
            <p:ph type="sldNum" sz="quarter" idx="5"/>
          </p:nvPr>
        </p:nvSpPr>
        <p:spPr/>
        <p:txBody>
          <a:bodyPr/>
          <a:lstStyle/>
          <a:p>
            <a:fld id="{53296CD8-59E8-4C1A-BE8A-E97426142BD2}" type="slidenum">
              <a:rPr lang="en-US" smtClean="0"/>
              <a:t>32</a:t>
            </a:fld>
            <a:endParaRPr lang="en-US"/>
          </a:p>
        </p:txBody>
      </p:sp>
    </p:spTree>
    <p:extLst>
      <p:ext uri="{BB962C8B-B14F-4D97-AF65-F5344CB8AC3E}">
        <p14:creationId xmlns:p14="http://schemas.microsoft.com/office/powerpoint/2010/main" val="1455037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Despite the many existing flood management programs, policies, and funding sources, CT municipalities are struggling to effectively address flooding in their communities</a:t>
            </a:r>
          </a:p>
          <a:p>
            <a:endParaRPr lang="en-US" dirty="0"/>
          </a:p>
        </p:txBody>
      </p:sp>
      <p:sp>
        <p:nvSpPr>
          <p:cNvPr id="4" name="Slide Number Placeholder 3"/>
          <p:cNvSpPr>
            <a:spLocks noGrp="1"/>
          </p:cNvSpPr>
          <p:nvPr>
            <p:ph type="sldNum" sz="quarter" idx="5"/>
          </p:nvPr>
        </p:nvSpPr>
        <p:spPr/>
        <p:txBody>
          <a:bodyPr/>
          <a:lstStyle/>
          <a:p>
            <a:fld id="{53296CD8-59E8-4C1A-BE8A-E97426142BD2}" type="slidenum">
              <a:rPr lang="en-US" smtClean="0"/>
              <a:t>6</a:t>
            </a:fld>
            <a:endParaRPr lang="en-US"/>
          </a:p>
        </p:txBody>
      </p:sp>
    </p:spTree>
    <p:extLst>
      <p:ext uri="{BB962C8B-B14F-4D97-AF65-F5344CB8AC3E}">
        <p14:creationId xmlns:p14="http://schemas.microsoft.com/office/powerpoint/2010/main" val="2145459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ea typeface="Times New Roman" panose="02020603050405020304" pitchFamily="18" charset="0"/>
              </a:rPr>
              <a:t>Partner Agencies and Organizations - regional and statewide agencies and organizations with a role in developing flood mitigation solutions (policy, projects, funding, etc.) for Connecticut municipalities and the general public</a:t>
            </a:r>
            <a:endParaRPr lang="en-US" dirty="0"/>
          </a:p>
        </p:txBody>
      </p:sp>
      <p:sp>
        <p:nvSpPr>
          <p:cNvPr id="4" name="Slide Number Placeholder 3"/>
          <p:cNvSpPr>
            <a:spLocks noGrp="1"/>
          </p:cNvSpPr>
          <p:nvPr>
            <p:ph type="sldNum" sz="quarter" idx="5"/>
          </p:nvPr>
        </p:nvSpPr>
        <p:spPr/>
        <p:txBody>
          <a:bodyPr/>
          <a:lstStyle/>
          <a:p>
            <a:fld id="{53296CD8-59E8-4C1A-BE8A-E97426142BD2}" type="slidenum">
              <a:rPr lang="en-US" smtClean="0"/>
              <a:t>7</a:t>
            </a:fld>
            <a:endParaRPr lang="en-US"/>
          </a:p>
        </p:txBody>
      </p:sp>
    </p:spTree>
    <p:extLst>
      <p:ext uri="{BB962C8B-B14F-4D97-AF65-F5344CB8AC3E}">
        <p14:creationId xmlns:p14="http://schemas.microsoft.com/office/powerpoint/2010/main" val="1628043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96CD8-59E8-4C1A-BE8A-E97426142BD2}" type="slidenum">
              <a:rPr lang="en-US" smtClean="0"/>
              <a:t>8</a:t>
            </a:fld>
            <a:endParaRPr lang="en-US"/>
          </a:p>
        </p:txBody>
      </p:sp>
    </p:spTree>
    <p:extLst>
      <p:ext uri="{BB962C8B-B14F-4D97-AF65-F5344CB8AC3E}">
        <p14:creationId xmlns:p14="http://schemas.microsoft.com/office/powerpoint/2010/main" val="675492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53296CD8-59E8-4C1A-BE8A-E97426142BD2}" type="slidenum">
              <a:rPr lang="en-US" smtClean="0"/>
              <a:t>12</a:t>
            </a:fld>
            <a:endParaRPr lang="en-US"/>
          </a:p>
        </p:txBody>
      </p:sp>
    </p:spTree>
    <p:extLst>
      <p:ext uri="{BB962C8B-B14F-4D97-AF65-F5344CB8AC3E}">
        <p14:creationId xmlns:p14="http://schemas.microsoft.com/office/powerpoint/2010/main" val="3468833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53296CD8-59E8-4C1A-BE8A-E97426142BD2}" type="slidenum">
              <a:rPr lang="en-US" smtClean="0"/>
              <a:t>13</a:t>
            </a:fld>
            <a:endParaRPr lang="en-US"/>
          </a:p>
        </p:txBody>
      </p:sp>
    </p:spTree>
    <p:extLst>
      <p:ext uri="{BB962C8B-B14F-4D97-AF65-F5344CB8AC3E}">
        <p14:creationId xmlns:p14="http://schemas.microsoft.com/office/powerpoint/2010/main" val="3967377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53296CD8-59E8-4C1A-BE8A-E97426142BD2}" type="slidenum">
              <a:rPr lang="en-US" smtClean="0"/>
              <a:t>14</a:t>
            </a:fld>
            <a:endParaRPr lang="en-US"/>
          </a:p>
        </p:txBody>
      </p:sp>
    </p:spTree>
    <p:extLst>
      <p:ext uri="{BB962C8B-B14F-4D97-AF65-F5344CB8AC3E}">
        <p14:creationId xmlns:p14="http://schemas.microsoft.com/office/powerpoint/2010/main" val="638240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53296CD8-59E8-4C1A-BE8A-E97426142BD2}" type="slidenum">
              <a:rPr lang="en-US" smtClean="0"/>
              <a:t>15</a:t>
            </a:fld>
            <a:endParaRPr lang="en-US"/>
          </a:p>
        </p:txBody>
      </p:sp>
    </p:spTree>
    <p:extLst>
      <p:ext uri="{BB962C8B-B14F-4D97-AF65-F5344CB8AC3E}">
        <p14:creationId xmlns:p14="http://schemas.microsoft.com/office/powerpoint/2010/main" val="3014069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617593" y="3828016"/>
            <a:ext cx="6629737" cy="1380321"/>
          </a:xfrm>
        </p:spPr>
        <p:txBody>
          <a:bodyPr anchor="t" anchorCtr="0">
            <a:noAutofit/>
          </a:bodyPr>
          <a:lstStyle>
            <a:lvl1pPr algn="l">
              <a:defRPr sz="4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11292" y="5549703"/>
            <a:ext cx="6736037" cy="633384"/>
          </a:xfrm>
        </p:spPr>
        <p:txBody>
          <a:bodyPr/>
          <a:lstStyle>
            <a:lvl1pPr marL="0" indent="0" algn="l">
              <a:buNone/>
              <a:defRPr sz="24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63504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51D61-FDC0-FAB4-D14B-94D9FA87B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4B61EE-01EB-3547-12BC-4F6B1B4217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81148-E3E6-7E20-CBF0-3E6257F2D87D}"/>
              </a:ext>
            </a:extLst>
          </p:cNvPr>
          <p:cNvSpPr>
            <a:spLocks noGrp="1"/>
          </p:cNvSpPr>
          <p:nvPr>
            <p:ph type="dt" sz="half" idx="10"/>
          </p:nvPr>
        </p:nvSpPr>
        <p:spPr/>
        <p:txBody>
          <a:bodyPr/>
          <a:lstStyle/>
          <a:p>
            <a:fld id="{18C5EC11-BB4B-44F8-BB83-45D8489EED47}" type="datetime1">
              <a:rPr lang="en-US" smtClean="0"/>
              <a:t>10/17/2024</a:t>
            </a:fld>
            <a:endParaRPr lang="en-US" dirty="0"/>
          </a:p>
        </p:txBody>
      </p:sp>
      <p:sp>
        <p:nvSpPr>
          <p:cNvPr id="5" name="Footer Placeholder 4">
            <a:extLst>
              <a:ext uri="{FF2B5EF4-FFF2-40B4-BE49-F238E27FC236}">
                <a16:creationId xmlns:a16="http://schemas.microsoft.com/office/drawing/2014/main" id="{7523B191-97A6-07E9-FC0A-D51D18C72190}"/>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B070E420-F401-59F9-6022-BEF67E148816}"/>
              </a:ext>
            </a:extLst>
          </p:cNvPr>
          <p:cNvSpPr>
            <a:spLocks noGrp="1"/>
          </p:cNvSpPr>
          <p:nvPr>
            <p:ph type="sldNum" sz="quarter" idx="12"/>
          </p:nvPr>
        </p:nvSpPr>
        <p:spPr>
          <a:xfrm>
            <a:off x="8610600" y="6356350"/>
            <a:ext cx="2743200" cy="365125"/>
          </a:xfrm>
        </p:spPr>
        <p:txBody>
          <a:bodyPr/>
          <a:lstStyle/>
          <a:p>
            <a:fld id="{F919B3EC-526F-4C65-BACC-2A8549E8FBDF}" type="slidenum">
              <a:rPr lang="en-US" smtClean="0"/>
              <a:t>‹#›</a:t>
            </a:fld>
            <a:endParaRPr lang="en-US" dirty="0"/>
          </a:p>
        </p:txBody>
      </p:sp>
    </p:spTree>
    <p:extLst>
      <p:ext uri="{BB962C8B-B14F-4D97-AF65-F5344CB8AC3E}">
        <p14:creationId xmlns:p14="http://schemas.microsoft.com/office/powerpoint/2010/main" val="196509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83E9-3F3A-3542-21B4-84B545E66E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C42189-F2EF-DCA4-25AD-6723B62632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B5EF3-17D8-B615-CED7-A114D3756FE6}"/>
              </a:ext>
            </a:extLst>
          </p:cNvPr>
          <p:cNvSpPr>
            <a:spLocks noGrp="1"/>
          </p:cNvSpPr>
          <p:nvPr>
            <p:ph type="dt" sz="half" idx="10"/>
          </p:nvPr>
        </p:nvSpPr>
        <p:spPr/>
        <p:txBody>
          <a:bodyPr/>
          <a:lstStyle/>
          <a:p>
            <a:fld id="{FE26D15D-B84B-4344-A156-2D88D8A6FB5A}" type="datetime1">
              <a:rPr lang="en-US" smtClean="0"/>
              <a:t>10/17/2024</a:t>
            </a:fld>
            <a:endParaRPr lang="en-US" dirty="0"/>
          </a:p>
        </p:txBody>
      </p:sp>
      <p:sp>
        <p:nvSpPr>
          <p:cNvPr id="5" name="Footer Placeholder 4">
            <a:extLst>
              <a:ext uri="{FF2B5EF4-FFF2-40B4-BE49-F238E27FC236}">
                <a16:creationId xmlns:a16="http://schemas.microsoft.com/office/drawing/2014/main" id="{24D0C289-6004-B5FC-4BFF-CE7F9D89FB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84FBFD-9268-41B5-820D-676A55FE13FC}"/>
              </a:ext>
            </a:extLst>
          </p:cNvPr>
          <p:cNvSpPr>
            <a:spLocks noGrp="1"/>
          </p:cNvSpPr>
          <p:nvPr>
            <p:ph type="sldNum" sz="quarter" idx="12"/>
          </p:nvPr>
        </p:nvSpPr>
        <p:spPr/>
        <p:txBody>
          <a:bodyPr/>
          <a:lstStyle/>
          <a:p>
            <a:fld id="{F919B3EC-526F-4C65-BACC-2A8549E8FBDF}" type="slidenum">
              <a:rPr lang="en-US" smtClean="0"/>
              <a:t>‹#›</a:t>
            </a:fld>
            <a:endParaRPr lang="en-US" dirty="0"/>
          </a:p>
        </p:txBody>
      </p:sp>
    </p:spTree>
    <p:extLst>
      <p:ext uri="{BB962C8B-B14F-4D97-AF65-F5344CB8AC3E}">
        <p14:creationId xmlns:p14="http://schemas.microsoft.com/office/powerpoint/2010/main" val="526768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39117-C438-6DB8-2AB5-04C96C182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F5D373-5FC1-D0B4-DB9E-63E59FF5E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7A8DF1-5071-063F-0748-10AC6620C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37D996-3918-5555-7A3D-C91E01058DC9}"/>
              </a:ext>
            </a:extLst>
          </p:cNvPr>
          <p:cNvSpPr>
            <a:spLocks noGrp="1"/>
          </p:cNvSpPr>
          <p:nvPr>
            <p:ph type="dt" sz="half" idx="10"/>
          </p:nvPr>
        </p:nvSpPr>
        <p:spPr/>
        <p:txBody>
          <a:bodyPr/>
          <a:lstStyle/>
          <a:p>
            <a:fld id="{AE076AD8-31EE-4880-874F-1EC042A4DEB5}" type="datetime1">
              <a:rPr lang="en-US" smtClean="0"/>
              <a:t>10/17/2024</a:t>
            </a:fld>
            <a:endParaRPr lang="en-US" dirty="0"/>
          </a:p>
        </p:txBody>
      </p:sp>
      <p:sp>
        <p:nvSpPr>
          <p:cNvPr id="6" name="Footer Placeholder 5">
            <a:extLst>
              <a:ext uri="{FF2B5EF4-FFF2-40B4-BE49-F238E27FC236}">
                <a16:creationId xmlns:a16="http://schemas.microsoft.com/office/drawing/2014/main" id="{26958AE2-67E4-86EA-841E-32777AABC62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E14443-89B2-2270-56DA-393350A95597}"/>
              </a:ext>
            </a:extLst>
          </p:cNvPr>
          <p:cNvSpPr>
            <a:spLocks noGrp="1"/>
          </p:cNvSpPr>
          <p:nvPr>
            <p:ph type="sldNum" sz="quarter" idx="12"/>
          </p:nvPr>
        </p:nvSpPr>
        <p:spPr/>
        <p:txBody>
          <a:bodyPr/>
          <a:lstStyle/>
          <a:p>
            <a:fld id="{F919B3EC-526F-4C65-BACC-2A8549E8FBDF}" type="slidenum">
              <a:rPr lang="en-US" smtClean="0"/>
              <a:t>‹#›</a:t>
            </a:fld>
            <a:endParaRPr lang="en-US" dirty="0"/>
          </a:p>
        </p:txBody>
      </p:sp>
    </p:spTree>
    <p:extLst>
      <p:ext uri="{BB962C8B-B14F-4D97-AF65-F5344CB8AC3E}">
        <p14:creationId xmlns:p14="http://schemas.microsoft.com/office/powerpoint/2010/main" val="3315552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37B4F-350C-68BA-50D1-0079E3D72F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2B5471-B15A-9C72-9C58-52F0C98C78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AA1FF5-65E3-DA60-8A7A-5B940780B7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F93BDB-9985-E812-ABA6-59952AB2F2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1C7222-6D16-E796-DE70-78112A7768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6FDB46-83E0-483D-B46A-F600A6605695}"/>
              </a:ext>
            </a:extLst>
          </p:cNvPr>
          <p:cNvSpPr>
            <a:spLocks noGrp="1"/>
          </p:cNvSpPr>
          <p:nvPr>
            <p:ph type="dt" sz="half" idx="10"/>
          </p:nvPr>
        </p:nvSpPr>
        <p:spPr/>
        <p:txBody>
          <a:bodyPr/>
          <a:lstStyle/>
          <a:p>
            <a:fld id="{6CE2C938-E73C-44DD-91AD-19BDF2AE52F6}" type="datetime1">
              <a:rPr lang="en-US" smtClean="0"/>
              <a:t>10/17/2024</a:t>
            </a:fld>
            <a:endParaRPr lang="en-US" dirty="0"/>
          </a:p>
        </p:txBody>
      </p:sp>
      <p:sp>
        <p:nvSpPr>
          <p:cNvPr id="8" name="Footer Placeholder 7">
            <a:extLst>
              <a:ext uri="{FF2B5EF4-FFF2-40B4-BE49-F238E27FC236}">
                <a16:creationId xmlns:a16="http://schemas.microsoft.com/office/drawing/2014/main" id="{141939A1-E3C2-3B1C-44D6-F4F750BB2A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40B3CB-2230-3807-8722-22E56A42032A}"/>
              </a:ext>
            </a:extLst>
          </p:cNvPr>
          <p:cNvSpPr>
            <a:spLocks noGrp="1"/>
          </p:cNvSpPr>
          <p:nvPr>
            <p:ph type="sldNum" sz="quarter" idx="12"/>
          </p:nvPr>
        </p:nvSpPr>
        <p:spPr/>
        <p:txBody>
          <a:bodyPr/>
          <a:lstStyle/>
          <a:p>
            <a:fld id="{F919B3EC-526F-4C65-BACC-2A8549E8FBDF}" type="slidenum">
              <a:rPr lang="en-US" smtClean="0"/>
              <a:t>‹#›</a:t>
            </a:fld>
            <a:endParaRPr lang="en-US" dirty="0"/>
          </a:p>
        </p:txBody>
      </p:sp>
    </p:spTree>
    <p:extLst>
      <p:ext uri="{BB962C8B-B14F-4D97-AF65-F5344CB8AC3E}">
        <p14:creationId xmlns:p14="http://schemas.microsoft.com/office/powerpoint/2010/main" val="3202175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2A177-EC88-B50E-8963-3590EB5C0D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07ECA6-93B7-F1F4-8FCF-40ED182D4DF6}"/>
              </a:ext>
            </a:extLst>
          </p:cNvPr>
          <p:cNvSpPr>
            <a:spLocks noGrp="1"/>
          </p:cNvSpPr>
          <p:nvPr>
            <p:ph type="dt" sz="half" idx="10"/>
          </p:nvPr>
        </p:nvSpPr>
        <p:spPr/>
        <p:txBody>
          <a:bodyPr/>
          <a:lstStyle/>
          <a:p>
            <a:fld id="{01DFF8B4-555D-4FD0-9C0E-6B7AE826B188}" type="datetime1">
              <a:rPr lang="en-US" smtClean="0"/>
              <a:t>10/17/2024</a:t>
            </a:fld>
            <a:endParaRPr lang="en-US" dirty="0"/>
          </a:p>
        </p:txBody>
      </p:sp>
      <p:sp>
        <p:nvSpPr>
          <p:cNvPr id="4" name="Footer Placeholder 3">
            <a:extLst>
              <a:ext uri="{FF2B5EF4-FFF2-40B4-BE49-F238E27FC236}">
                <a16:creationId xmlns:a16="http://schemas.microsoft.com/office/drawing/2014/main" id="{07E30B63-B422-19B5-2F67-9178655D3B0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358570D-91C1-D87E-7433-E941DC5BE375}"/>
              </a:ext>
            </a:extLst>
          </p:cNvPr>
          <p:cNvSpPr>
            <a:spLocks noGrp="1"/>
          </p:cNvSpPr>
          <p:nvPr>
            <p:ph type="sldNum" sz="quarter" idx="12"/>
          </p:nvPr>
        </p:nvSpPr>
        <p:spPr/>
        <p:txBody>
          <a:bodyPr/>
          <a:lstStyle/>
          <a:p>
            <a:fld id="{F919B3EC-526F-4C65-BACC-2A8549E8FBDF}" type="slidenum">
              <a:rPr lang="en-US" smtClean="0"/>
              <a:t>‹#›</a:t>
            </a:fld>
            <a:endParaRPr lang="en-US" dirty="0"/>
          </a:p>
        </p:txBody>
      </p:sp>
    </p:spTree>
    <p:extLst>
      <p:ext uri="{BB962C8B-B14F-4D97-AF65-F5344CB8AC3E}">
        <p14:creationId xmlns:p14="http://schemas.microsoft.com/office/powerpoint/2010/main" val="4148471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C158D-251F-FC5D-D507-1643CAA0B287}"/>
              </a:ext>
            </a:extLst>
          </p:cNvPr>
          <p:cNvSpPr>
            <a:spLocks noGrp="1"/>
          </p:cNvSpPr>
          <p:nvPr>
            <p:ph type="dt" sz="half" idx="10"/>
          </p:nvPr>
        </p:nvSpPr>
        <p:spPr/>
        <p:txBody>
          <a:bodyPr/>
          <a:lstStyle/>
          <a:p>
            <a:fld id="{AD85C36C-723E-4311-9776-F90367102916}" type="datetime1">
              <a:rPr lang="en-US" smtClean="0"/>
              <a:t>10/17/2024</a:t>
            </a:fld>
            <a:endParaRPr lang="en-US" dirty="0"/>
          </a:p>
        </p:txBody>
      </p:sp>
      <p:sp>
        <p:nvSpPr>
          <p:cNvPr id="3" name="Footer Placeholder 2">
            <a:extLst>
              <a:ext uri="{FF2B5EF4-FFF2-40B4-BE49-F238E27FC236}">
                <a16:creationId xmlns:a16="http://schemas.microsoft.com/office/drawing/2014/main" id="{DAFE5D6D-39DD-B3A5-72FC-249125E3532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1900F74-A2AF-686D-89C7-2B00A8A68F1A}"/>
              </a:ext>
            </a:extLst>
          </p:cNvPr>
          <p:cNvSpPr>
            <a:spLocks noGrp="1"/>
          </p:cNvSpPr>
          <p:nvPr>
            <p:ph type="sldNum" sz="quarter" idx="12"/>
          </p:nvPr>
        </p:nvSpPr>
        <p:spPr/>
        <p:txBody>
          <a:bodyPr/>
          <a:lstStyle/>
          <a:p>
            <a:fld id="{F919B3EC-526F-4C65-BACC-2A8549E8FBDF}" type="slidenum">
              <a:rPr lang="en-US" smtClean="0"/>
              <a:t>‹#›</a:t>
            </a:fld>
            <a:endParaRPr lang="en-US" dirty="0"/>
          </a:p>
        </p:txBody>
      </p:sp>
    </p:spTree>
    <p:extLst>
      <p:ext uri="{BB962C8B-B14F-4D97-AF65-F5344CB8AC3E}">
        <p14:creationId xmlns:p14="http://schemas.microsoft.com/office/powerpoint/2010/main" val="347528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11A9-88A2-85A2-6281-0A393A98F7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6E0814-A19A-CE9C-F16A-8AABACB423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B6C21A-2FD8-160B-5B1A-DB28C4605E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BB6AD3-5BBC-BA25-588F-CC1D27EB133B}"/>
              </a:ext>
            </a:extLst>
          </p:cNvPr>
          <p:cNvSpPr>
            <a:spLocks noGrp="1"/>
          </p:cNvSpPr>
          <p:nvPr>
            <p:ph type="dt" sz="half" idx="10"/>
          </p:nvPr>
        </p:nvSpPr>
        <p:spPr/>
        <p:txBody>
          <a:bodyPr/>
          <a:lstStyle/>
          <a:p>
            <a:fld id="{487551CA-1E87-43C2-9C68-F35DCE98D3F3}" type="datetime1">
              <a:rPr lang="en-US" smtClean="0"/>
              <a:t>10/17/2024</a:t>
            </a:fld>
            <a:endParaRPr lang="en-US" dirty="0"/>
          </a:p>
        </p:txBody>
      </p:sp>
      <p:sp>
        <p:nvSpPr>
          <p:cNvPr id="6" name="Footer Placeholder 5">
            <a:extLst>
              <a:ext uri="{FF2B5EF4-FFF2-40B4-BE49-F238E27FC236}">
                <a16:creationId xmlns:a16="http://schemas.microsoft.com/office/drawing/2014/main" id="{B31E78F7-33F3-431A-DF4A-487C9C58EE9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5036891-C8DF-5B61-FD37-9B811D9C1EEE}"/>
              </a:ext>
            </a:extLst>
          </p:cNvPr>
          <p:cNvSpPr>
            <a:spLocks noGrp="1"/>
          </p:cNvSpPr>
          <p:nvPr>
            <p:ph type="sldNum" sz="quarter" idx="12"/>
          </p:nvPr>
        </p:nvSpPr>
        <p:spPr/>
        <p:txBody>
          <a:bodyPr/>
          <a:lstStyle/>
          <a:p>
            <a:fld id="{F919B3EC-526F-4C65-BACC-2A8549E8FBDF}" type="slidenum">
              <a:rPr lang="en-US" smtClean="0"/>
              <a:t>‹#›</a:t>
            </a:fld>
            <a:endParaRPr lang="en-US" dirty="0"/>
          </a:p>
        </p:txBody>
      </p:sp>
    </p:spTree>
    <p:extLst>
      <p:ext uri="{BB962C8B-B14F-4D97-AF65-F5344CB8AC3E}">
        <p14:creationId xmlns:p14="http://schemas.microsoft.com/office/powerpoint/2010/main" val="3793549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DFC9-7113-B1A7-F734-D1B788337E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30D4F1-D59F-FE93-1C32-3B85B62D1A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87E47E3-0951-2D6C-E62C-118D37AB38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43E406-11A9-BE12-949D-71C1B019396F}"/>
              </a:ext>
            </a:extLst>
          </p:cNvPr>
          <p:cNvSpPr>
            <a:spLocks noGrp="1"/>
          </p:cNvSpPr>
          <p:nvPr>
            <p:ph type="dt" sz="half" idx="10"/>
          </p:nvPr>
        </p:nvSpPr>
        <p:spPr/>
        <p:txBody>
          <a:bodyPr/>
          <a:lstStyle/>
          <a:p>
            <a:fld id="{FFB00639-7C89-49CC-B23C-A33C5B64BDB6}" type="datetime1">
              <a:rPr lang="en-US" smtClean="0"/>
              <a:t>10/17/2024</a:t>
            </a:fld>
            <a:endParaRPr lang="en-US" dirty="0"/>
          </a:p>
        </p:txBody>
      </p:sp>
      <p:sp>
        <p:nvSpPr>
          <p:cNvPr id="6" name="Footer Placeholder 5">
            <a:extLst>
              <a:ext uri="{FF2B5EF4-FFF2-40B4-BE49-F238E27FC236}">
                <a16:creationId xmlns:a16="http://schemas.microsoft.com/office/drawing/2014/main" id="{8C7EC1C5-50A4-CDE6-5ACE-EB7DC68A8D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357112-F223-4247-053A-120D5EE7CD77}"/>
              </a:ext>
            </a:extLst>
          </p:cNvPr>
          <p:cNvSpPr>
            <a:spLocks noGrp="1"/>
          </p:cNvSpPr>
          <p:nvPr>
            <p:ph type="sldNum" sz="quarter" idx="12"/>
          </p:nvPr>
        </p:nvSpPr>
        <p:spPr/>
        <p:txBody>
          <a:bodyPr/>
          <a:lstStyle/>
          <a:p>
            <a:fld id="{F919B3EC-526F-4C65-BACC-2A8549E8FBDF}" type="slidenum">
              <a:rPr lang="en-US" smtClean="0"/>
              <a:t>‹#›</a:t>
            </a:fld>
            <a:endParaRPr lang="en-US" dirty="0"/>
          </a:p>
        </p:txBody>
      </p:sp>
    </p:spTree>
    <p:extLst>
      <p:ext uri="{BB962C8B-B14F-4D97-AF65-F5344CB8AC3E}">
        <p14:creationId xmlns:p14="http://schemas.microsoft.com/office/powerpoint/2010/main" val="4273282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54FD7-7170-803F-0D19-2D5B7A6EB7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F5101B-E88A-686B-FA5F-3136410B29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C706DB-50E9-D0C6-9D05-B8C86DC19A2F}"/>
              </a:ext>
            </a:extLst>
          </p:cNvPr>
          <p:cNvSpPr>
            <a:spLocks noGrp="1"/>
          </p:cNvSpPr>
          <p:nvPr>
            <p:ph type="dt" sz="half" idx="10"/>
          </p:nvPr>
        </p:nvSpPr>
        <p:spPr/>
        <p:txBody>
          <a:bodyPr/>
          <a:lstStyle/>
          <a:p>
            <a:fld id="{2A2CD354-E129-47E0-92E5-8B62CC072975}" type="datetime1">
              <a:rPr lang="en-US" smtClean="0"/>
              <a:t>10/17/2024</a:t>
            </a:fld>
            <a:endParaRPr lang="en-US" dirty="0"/>
          </a:p>
        </p:txBody>
      </p:sp>
      <p:sp>
        <p:nvSpPr>
          <p:cNvPr id="5" name="Footer Placeholder 4">
            <a:extLst>
              <a:ext uri="{FF2B5EF4-FFF2-40B4-BE49-F238E27FC236}">
                <a16:creationId xmlns:a16="http://schemas.microsoft.com/office/drawing/2014/main" id="{CC8F3908-BB7E-BF5C-8111-1D7820BB0B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487CC3-B533-0353-D53E-0FB74CABCB45}"/>
              </a:ext>
            </a:extLst>
          </p:cNvPr>
          <p:cNvSpPr>
            <a:spLocks noGrp="1"/>
          </p:cNvSpPr>
          <p:nvPr>
            <p:ph type="sldNum" sz="quarter" idx="12"/>
          </p:nvPr>
        </p:nvSpPr>
        <p:spPr/>
        <p:txBody>
          <a:bodyPr/>
          <a:lstStyle/>
          <a:p>
            <a:fld id="{F919B3EC-526F-4C65-BACC-2A8549E8FBDF}" type="slidenum">
              <a:rPr lang="en-US" smtClean="0"/>
              <a:t>‹#›</a:t>
            </a:fld>
            <a:endParaRPr lang="en-US" dirty="0"/>
          </a:p>
        </p:txBody>
      </p:sp>
    </p:spTree>
    <p:extLst>
      <p:ext uri="{BB962C8B-B14F-4D97-AF65-F5344CB8AC3E}">
        <p14:creationId xmlns:p14="http://schemas.microsoft.com/office/powerpoint/2010/main" val="1867236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DC6933-83F8-F409-4502-7C0F465532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AEDF36-9D3F-E6E9-9A6B-A7F697460F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0E3C4-1E77-663F-D2EC-2C90BC2D7803}"/>
              </a:ext>
            </a:extLst>
          </p:cNvPr>
          <p:cNvSpPr>
            <a:spLocks noGrp="1"/>
          </p:cNvSpPr>
          <p:nvPr>
            <p:ph type="dt" sz="half" idx="10"/>
          </p:nvPr>
        </p:nvSpPr>
        <p:spPr/>
        <p:txBody>
          <a:bodyPr/>
          <a:lstStyle/>
          <a:p>
            <a:fld id="{7E2B5C52-B2F1-4839-834D-247E7B3FB276}" type="datetime1">
              <a:rPr lang="en-US" smtClean="0"/>
              <a:t>10/17/2024</a:t>
            </a:fld>
            <a:endParaRPr lang="en-US" dirty="0"/>
          </a:p>
        </p:txBody>
      </p:sp>
      <p:sp>
        <p:nvSpPr>
          <p:cNvPr id="5" name="Footer Placeholder 4">
            <a:extLst>
              <a:ext uri="{FF2B5EF4-FFF2-40B4-BE49-F238E27FC236}">
                <a16:creationId xmlns:a16="http://schemas.microsoft.com/office/drawing/2014/main" id="{26A22FD3-2B53-9789-DE7B-1632FE96BB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5B8922-2A6E-B9A0-D38B-9247C89AA49B}"/>
              </a:ext>
            </a:extLst>
          </p:cNvPr>
          <p:cNvSpPr>
            <a:spLocks noGrp="1"/>
          </p:cNvSpPr>
          <p:nvPr>
            <p:ph type="sldNum" sz="quarter" idx="12"/>
          </p:nvPr>
        </p:nvSpPr>
        <p:spPr/>
        <p:txBody>
          <a:bodyPr/>
          <a:lstStyle/>
          <a:p>
            <a:fld id="{F919B3EC-526F-4C65-BACC-2A8549E8FBDF}" type="slidenum">
              <a:rPr lang="en-US" smtClean="0"/>
              <a:t>‹#›</a:t>
            </a:fld>
            <a:endParaRPr lang="en-US" dirty="0"/>
          </a:p>
        </p:txBody>
      </p:sp>
    </p:spTree>
    <p:extLst>
      <p:ext uri="{BB962C8B-B14F-4D97-AF65-F5344CB8AC3E}">
        <p14:creationId xmlns:p14="http://schemas.microsoft.com/office/powerpoint/2010/main" val="3161091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22D41C-6FD3-4612-83C8-0C39928F8394}" type="slidenum">
              <a:rPr lang="en-US" smtClean="0"/>
              <a:t>‹#›</a:t>
            </a:fld>
            <a:endParaRPr lang="en-US"/>
          </a:p>
        </p:txBody>
      </p:sp>
      <p:sp>
        <p:nvSpPr>
          <p:cNvPr id="6" name="Content Placeholder 2"/>
          <p:cNvSpPr>
            <a:spLocks noGrp="1"/>
          </p:cNvSpPr>
          <p:nvPr>
            <p:ph idx="1"/>
          </p:nvPr>
        </p:nvSpPr>
        <p:spPr>
          <a:xfrm>
            <a:off x="218090" y="906517"/>
            <a:ext cx="11755820" cy="527044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58602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10" name="Picture 2" descr="https://data.openasset.com/15e98f36/4bc431479d456a565001fad9008bde4d/20141224_A10_N4_jpg/20141224_A10_N4_medium.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12" y="0"/>
            <a:ext cx="12188387"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667" y="1628463"/>
            <a:ext cx="7142845" cy="393713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72368" y="2755694"/>
            <a:ext cx="6559441" cy="1682667"/>
          </a:xfrm>
        </p:spPr>
        <p:txBody>
          <a:bodyPr/>
          <a:lstStyle>
            <a:lvl1pPr algn="ctr">
              <a:defRPr>
                <a:solidFill>
                  <a:srgbClr val="203864"/>
                </a:solidFill>
              </a:defRPr>
            </a:lvl1pPr>
          </a:lstStyle>
          <a:p>
            <a:r>
              <a:rPr lang="en-US" dirty="0"/>
              <a:t>Divider Slide Text</a:t>
            </a:r>
          </a:p>
        </p:txBody>
      </p:sp>
    </p:spTree>
    <p:extLst>
      <p:ext uri="{BB962C8B-B14F-4D97-AF65-F5344CB8AC3E}">
        <p14:creationId xmlns:p14="http://schemas.microsoft.com/office/powerpoint/2010/main" val="76309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Photo with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18090" y="934167"/>
            <a:ext cx="5669280" cy="5253091"/>
          </a:xfrm>
          <a:solidFill>
            <a:srgbClr val="FFFFFF">
              <a:alpha val="80000"/>
            </a:srgbClr>
          </a:solidFill>
          <a:effectLst>
            <a:outerShdw blurRad="292100" dist="38100" dir="2820000" algn="tl" rotWithShape="0">
              <a:prstClr val="black">
                <a:alpha val="39000"/>
              </a:prstClr>
            </a:outerShdw>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218090" y="6340694"/>
            <a:ext cx="622419" cy="365125"/>
          </a:xfrm>
        </p:spPr>
        <p:txBody>
          <a:bodyPr/>
          <a:lstStyle/>
          <a:p>
            <a:fld id="{8122D41C-6FD3-4612-83C8-0C39928F8394}" type="slidenum">
              <a:rPr lang="en-US" smtClean="0"/>
              <a:t>‹#›</a:t>
            </a:fld>
            <a:endParaRPr lang="en-US"/>
          </a:p>
        </p:txBody>
      </p:sp>
    </p:spTree>
    <p:extLst>
      <p:ext uri="{BB962C8B-B14F-4D97-AF65-F5344CB8AC3E}">
        <p14:creationId xmlns:p14="http://schemas.microsoft.com/office/powerpoint/2010/main" val="1227549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218090" y="99794"/>
            <a:ext cx="11528608" cy="675398"/>
          </a:xfrm>
        </p:spPr>
        <p:txBody>
          <a:bodyPr/>
          <a:lstStyle/>
          <a:p>
            <a:r>
              <a:rPr lang="en-US"/>
              <a:t>Click to edit Master title style</a:t>
            </a:r>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22D41C-6FD3-4612-83C8-0C39928F8394}" type="slidenum">
              <a:rPr lang="en-US" smtClean="0"/>
              <a:t>‹#›</a:t>
            </a:fld>
            <a:endParaRPr lang="en-US"/>
          </a:p>
        </p:txBody>
      </p:sp>
    </p:spTree>
    <p:extLst>
      <p:ext uri="{BB962C8B-B14F-4D97-AF65-F5344CB8AC3E}">
        <p14:creationId xmlns:p14="http://schemas.microsoft.com/office/powerpoint/2010/main" val="3980480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074" name="Picture 2" descr="https://data.openasset.com/15e98f36/81261fd8796d088aedbb6f44740f3d5f/20140710_A10_jpg/20140710_A10_medium.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59"/>
          <a:stretch/>
        </p:blipFill>
        <p:spPr bwMode="auto">
          <a:xfrm>
            <a:off x="0" y="0"/>
            <a:ext cx="12192000" cy="68437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2524578" y="1278124"/>
            <a:ext cx="7142845" cy="393713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558050" y="1713441"/>
            <a:ext cx="5075900" cy="1676825"/>
          </a:xfrm>
        </p:spPr>
        <p:txBody>
          <a:bodyPr anchor="t" anchorCtr="0">
            <a:noAutofit/>
          </a:bodyPr>
          <a:lstStyle>
            <a:lvl1pPr algn="ctr">
              <a:defRPr sz="4000" b="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add Contact Info</a:t>
            </a:r>
          </a:p>
        </p:txBody>
      </p:sp>
      <p:sp>
        <p:nvSpPr>
          <p:cNvPr id="3" name="Text Placeholder 2"/>
          <p:cNvSpPr>
            <a:spLocks noGrp="1"/>
          </p:cNvSpPr>
          <p:nvPr>
            <p:ph type="body" idx="1"/>
          </p:nvPr>
        </p:nvSpPr>
        <p:spPr>
          <a:xfrm>
            <a:off x="3558051" y="3438781"/>
            <a:ext cx="5075899" cy="822532"/>
          </a:xfrm>
        </p:spPr>
        <p:txBody>
          <a:bodyPr/>
          <a:lstStyle>
            <a:lvl1pPr marL="0" indent="0" algn="ctr">
              <a:buNone/>
              <a:defRPr sz="2400">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extBox 12"/>
          <p:cNvSpPr txBox="1"/>
          <p:nvPr userDrawn="1"/>
        </p:nvSpPr>
        <p:spPr>
          <a:xfrm>
            <a:off x="4961207" y="6234115"/>
            <a:ext cx="2269586" cy="253916"/>
          </a:xfrm>
          <a:prstGeom prst="rect">
            <a:avLst/>
          </a:prstGeom>
          <a:noFill/>
        </p:spPr>
        <p:txBody>
          <a:bodyPr wrap="square" rtlCol="0">
            <a:spAutoFit/>
          </a:bodyPr>
          <a:lstStyle/>
          <a:p>
            <a:pPr algn="ct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Engineers | Scientists | Planners</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61751" y="5728151"/>
            <a:ext cx="2068498" cy="505964"/>
          </a:xfrm>
          <a:prstGeom prst="rect">
            <a:avLst/>
          </a:prstGeom>
        </p:spPr>
      </p:pic>
    </p:spTree>
    <p:extLst>
      <p:ext uri="{BB962C8B-B14F-4D97-AF65-F5344CB8AC3E}">
        <p14:creationId xmlns:p14="http://schemas.microsoft.com/office/powerpoint/2010/main" val="294694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F09F1CA-603C-DFED-E820-36C19C402A7B}"/>
              </a:ext>
            </a:extLst>
          </p:cNvPr>
          <p:cNvSpPr>
            <a:spLocks noGrp="1"/>
          </p:cNvSpPr>
          <p:nvPr>
            <p:ph type="pic" sz="quarter" idx="10"/>
          </p:nvPr>
        </p:nvSpPr>
        <p:spPr>
          <a:xfrm>
            <a:off x="1" y="0"/>
            <a:ext cx="12191998" cy="6858000"/>
          </a:xfrm>
        </p:spPr>
        <p:txBody>
          <a:bodyPr/>
          <a:lstStyle/>
          <a:p>
            <a:r>
              <a:rPr lang="en-US"/>
              <a:t>Click icon to add picture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659566" y="3425520"/>
            <a:ext cx="7544701" cy="1062134"/>
          </a:xfrm>
          <a:effectLst>
            <a:outerShdw blurRad="152422" dist="77657" sx="110000" sy="110000" algn="ctr" rotWithShape="0">
              <a:schemeClr val="tx1">
                <a:alpha val="93000"/>
              </a:schemeClr>
            </a:outerShdw>
          </a:effectLst>
        </p:spPr>
        <p:txBody>
          <a:bodyPr anchor="ctr" anchorCtr="0">
            <a:noAutofit/>
          </a:bodyPr>
          <a:lstStyle>
            <a:lvl1pPr marL="0" indent="0" algn="l">
              <a:buNone/>
              <a:defRPr sz="2000" cap="all" spc="0" baseline="0">
                <a:solidFill>
                  <a:schemeClr val="bg1"/>
                </a:solidFill>
                <a:effectLst>
                  <a:outerShdw blurRad="228600" dist="77470" dir="16200000" sx="103000" sy="103000" algn="ctr" rotWithShape="0">
                    <a:schemeClr val="tx1">
                      <a:alpha val="93000"/>
                    </a:scheme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0" y="1668053"/>
            <a:ext cx="9204267" cy="1709927"/>
          </a:xfrm>
          <a:solidFill>
            <a:srgbClr val="003E52"/>
          </a:solidFill>
          <a:effectLst/>
        </p:spPr>
        <p:txBody>
          <a:bodyPr lIns="1554480" tIns="182880" anchor="ctr" anchorCtr="0">
            <a:noAutofit/>
          </a:bodyPr>
          <a:lstStyle>
            <a:lvl1pPr algn="l">
              <a:defRPr sz="6000">
                <a:solidFill>
                  <a:schemeClr val="bg1"/>
                </a:solidFill>
                <a:effectLst/>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5973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88E89B-D641-A71B-0A91-47734005C4BB}"/>
              </a:ext>
            </a:extLst>
          </p:cNvPr>
          <p:cNvSpPr/>
          <p:nvPr userDrawn="1"/>
        </p:nvSpPr>
        <p:spPr>
          <a:xfrm>
            <a:off x="0" y="0"/>
            <a:ext cx="12192000" cy="6858000"/>
          </a:xfrm>
          <a:prstGeom prst="rect">
            <a:avLst/>
          </a:prstGeom>
          <a:solidFill>
            <a:srgbClr val="003E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619632" y="3222369"/>
            <a:ext cx="7125730" cy="1427894"/>
          </a:xfrm>
          <a:effectLst>
            <a:outerShdw blurRad="152422" dist="77657" sx="110000" sy="110000" algn="ctr" rotWithShape="0">
              <a:schemeClr val="tx1">
                <a:alpha val="93000"/>
              </a:schemeClr>
            </a:outerShdw>
          </a:effectLst>
        </p:spPr>
        <p:txBody>
          <a:bodyPr anchor="ctr" anchorCtr="0">
            <a:normAutofit/>
          </a:bodyPr>
          <a:lstStyle>
            <a:lvl1pPr marL="0" indent="0" algn="ctr">
              <a:buNone/>
              <a:defRPr sz="1600" spc="0">
                <a:solidFill>
                  <a:schemeClr val="bg1"/>
                </a:solidFill>
                <a:effectLst>
                  <a:outerShdw blurRad="350742" sx="102000" sy="102000" algn="ctr" rotWithShape="0">
                    <a:prstClr val="black">
                      <a:alpha val="40000"/>
                    </a:prstClr>
                  </a:outerShdw>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619632" y="1904487"/>
            <a:ext cx="7125730" cy="1128589"/>
          </a:xfrm>
          <a:effectLst>
            <a:outerShdw blurRad="63500" dist="150885" sx="102000" sy="102000" algn="ctr" rotWithShape="0">
              <a:prstClr val="black">
                <a:alpha val="40000"/>
              </a:prstClr>
            </a:outerShdw>
          </a:effectLst>
        </p:spPr>
        <p:txBody>
          <a:bodyPr anchor="ctr" anchorCtr="0">
            <a:noAutofit/>
          </a:bodyPr>
          <a:lstStyle>
            <a:lvl1pPr algn="ctr">
              <a:defRPr sz="6000" b="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3847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2BD42-0AB2-8038-8132-6B26F5F412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60A479-11FB-D988-B1AE-12492AA329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7EAA14-C50A-38E8-3C9A-17C3F86B7CBE}"/>
              </a:ext>
            </a:extLst>
          </p:cNvPr>
          <p:cNvSpPr>
            <a:spLocks noGrp="1"/>
          </p:cNvSpPr>
          <p:nvPr>
            <p:ph type="dt" sz="half" idx="10"/>
          </p:nvPr>
        </p:nvSpPr>
        <p:spPr/>
        <p:txBody>
          <a:bodyPr/>
          <a:lstStyle/>
          <a:p>
            <a:fld id="{CF43E6F4-14E1-437D-8E96-B0B5A66A8AA3}" type="datetime1">
              <a:rPr lang="en-US" smtClean="0"/>
              <a:t>10/17/2024</a:t>
            </a:fld>
            <a:endParaRPr lang="en-US" dirty="0"/>
          </a:p>
        </p:txBody>
      </p:sp>
      <p:sp>
        <p:nvSpPr>
          <p:cNvPr id="5" name="Footer Placeholder 4">
            <a:extLst>
              <a:ext uri="{FF2B5EF4-FFF2-40B4-BE49-F238E27FC236}">
                <a16:creationId xmlns:a16="http://schemas.microsoft.com/office/drawing/2014/main" id="{BB363E1E-A2F5-C473-C4FE-61C1511AD2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D7B5B5-C4CA-78FA-92A3-21C546A21C05}"/>
              </a:ext>
            </a:extLst>
          </p:cNvPr>
          <p:cNvSpPr>
            <a:spLocks noGrp="1"/>
          </p:cNvSpPr>
          <p:nvPr>
            <p:ph type="sldNum" sz="quarter" idx="12"/>
          </p:nvPr>
        </p:nvSpPr>
        <p:spPr/>
        <p:txBody>
          <a:bodyPr/>
          <a:lstStyle/>
          <a:p>
            <a:fld id="{F919B3EC-526F-4C65-BACC-2A8549E8FBDF}" type="slidenum">
              <a:rPr lang="en-US" smtClean="0"/>
              <a:t>‹#›</a:t>
            </a:fld>
            <a:endParaRPr lang="en-US" dirty="0"/>
          </a:p>
        </p:txBody>
      </p:sp>
    </p:spTree>
    <p:extLst>
      <p:ext uri="{BB962C8B-B14F-4D97-AF65-F5344CB8AC3E}">
        <p14:creationId xmlns:p14="http://schemas.microsoft.com/office/powerpoint/2010/main" val="1800201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8090" y="165539"/>
            <a:ext cx="11755820" cy="54390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218090" y="867103"/>
            <a:ext cx="11755820" cy="53098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18090" y="6337997"/>
            <a:ext cx="4114800" cy="365125"/>
          </a:xfrm>
          <a:prstGeom prst="rect">
            <a:avLst/>
          </a:prstGeom>
        </p:spPr>
        <p:txBody>
          <a:bodyPr vert="horz" lIns="91440" tIns="45720" rIns="91440" bIns="45720" rtlCol="0" anchor="ctr"/>
          <a:lstStyle>
            <a:lvl1pPr algn="l">
              <a:defRPr sz="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p:cNvSpPr>
            <a:spLocks noGrp="1"/>
          </p:cNvSpPr>
          <p:nvPr>
            <p:ph type="sldNum" sz="quarter" idx="4"/>
          </p:nvPr>
        </p:nvSpPr>
        <p:spPr>
          <a:xfrm>
            <a:off x="11388436" y="6334618"/>
            <a:ext cx="585474" cy="365125"/>
          </a:xfrm>
          <a:prstGeom prst="rect">
            <a:avLst/>
          </a:prstGeom>
        </p:spPr>
        <p:txBody>
          <a:bodyPr vert="horz" lIns="91440" tIns="45720" rIns="91440" bIns="45720" rtlCol="0" anchor="ctr"/>
          <a:lstStyle>
            <a:lvl1pPr algn="r">
              <a:defRPr sz="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8122D41C-6FD3-4612-83C8-0C39928F8394}" type="slidenum">
              <a:rPr lang="en-US" smtClean="0"/>
              <a:pPr/>
              <a:t>‹#›</a:t>
            </a:fld>
            <a:endParaRPr lang="en-US" dirty="0"/>
          </a:p>
        </p:txBody>
      </p:sp>
      <p:pic>
        <p:nvPicPr>
          <p:cNvPr id="4" name="Picture 3">
            <a:extLst>
              <a:ext uri="{FF2B5EF4-FFF2-40B4-BE49-F238E27FC236}">
                <a16:creationId xmlns:a16="http://schemas.microsoft.com/office/drawing/2014/main" id="{014AE916-E55D-2A58-7F5F-3D76A6E82F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11686" y="6477994"/>
            <a:ext cx="1962224" cy="214467"/>
          </a:xfrm>
          <a:prstGeom prst="rect">
            <a:avLst/>
          </a:prstGeom>
        </p:spPr>
      </p:pic>
    </p:spTree>
    <p:extLst>
      <p:ext uri="{BB962C8B-B14F-4D97-AF65-F5344CB8AC3E}">
        <p14:creationId xmlns:p14="http://schemas.microsoft.com/office/powerpoint/2010/main" val="67650178"/>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6" r:id="rId3"/>
    <p:sldLayoutId id="2147483652" r:id="rId4"/>
    <p:sldLayoutId id="2147483655" r:id="rId5"/>
    <p:sldLayoutId id="2147483657" r:id="rId6"/>
    <p:sldLayoutId id="2147483658" r:id="rId7"/>
    <p:sldLayoutId id="2147483659" r:id="rId8"/>
  </p:sldLayoutIdLst>
  <p:txStyles>
    <p:titleStyle>
      <a:lvl1pPr algn="ctr" defTabSz="914400" rtl="0" eaLnBrk="1" latinLnBrk="0" hangingPunct="1">
        <a:lnSpc>
          <a:spcPct val="90000"/>
        </a:lnSpc>
        <a:spcBef>
          <a:spcPct val="0"/>
        </a:spcBef>
        <a:buNone/>
        <a:defRPr sz="3600" kern="1200">
          <a:solidFill>
            <a:srgbClr val="203864"/>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spcAft>
          <a:spcPts val="600"/>
        </a:spcAft>
        <a:buClr>
          <a:srgbClr val="006699"/>
        </a:buClr>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spcAft>
          <a:spcPts val="600"/>
        </a:spcAft>
        <a:buClr>
          <a:srgbClr val="006699"/>
        </a:buClr>
        <a:buFont typeface="Open Sans" panose="020B0606030504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spcAft>
          <a:spcPts val="600"/>
        </a:spcAft>
        <a:buClr>
          <a:srgbClr val="006699"/>
        </a:buClr>
        <a:buFont typeface="Arial" panose="020B0604020202020204" pitchFamily="34" charset="0"/>
        <a:buChar char="•"/>
        <a:defRPr sz="200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spcAft>
          <a:spcPts val="600"/>
        </a:spcAft>
        <a:buClr>
          <a:srgbClr val="006699"/>
        </a:buClr>
        <a:buFont typeface="Open Sans" panose="020B0606030504020204" pitchFamily="34" charset="0"/>
        <a:buChar char="−"/>
        <a:defRPr sz="18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spcAft>
          <a:spcPts val="600"/>
        </a:spcAft>
        <a:buClr>
          <a:srgbClr val="006699"/>
        </a:buClr>
        <a:buFont typeface="Courier New" panose="02070309020205020404" pitchFamily="49" charset="0"/>
        <a:buChar char="o"/>
        <a:defRPr sz="180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C1E66F-73BD-11F6-5C24-A07A6FCE6B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8DD03B-4E19-F561-B22F-F4DA4553A6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F2363-41EB-7518-5A15-783535706D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B34056-C9D9-4DE5-A971-5A374576B7C2}" type="datetime1">
              <a:rPr lang="en-US" smtClean="0"/>
              <a:t>10/17/2024</a:t>
            </a:fld>
            <a:endParaRPr lang="en-US" dirty="0"/>
          </a:p>
        </p:txBody>
      </p:sp>
      <p:sp>
        <p:nvSpPr>
          <p:cNvPr id="5" name="Footer Placeholder 4">
            <a:extLst>
              <a:ext uri="{FF2B5EF4-FFF2-40B4-BE49-F238E27FC236}">
                <a16:creationId xmlns:a16="http://schemas.microsoft.com/office/drawing/2014/main" id="{A01EA83B-CE92-7402-2A88-C3F12869C8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71B5447-91DF-9154-880F-37B40F7D18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A4DE"/>
                </a:solidFill>
              </a:defRPr>
            </a:lvl1pPr>
          </a:lstStyle>
          <a:p>
            <a:fld id="{1E78F271-AD9F-46F1-AFB5-FF543266DB0D}" type="slidenum">
              <a:rPr lang="en-US" smtClean="0"/>
              <a:pPr/>
              <a:t>‹#›</a:t>
            </a:fld>
            <a:endParaRPr lang="en-US" dirty="0"/>
          </a:p>
        </p:txBody>
      </p:sp>
    </p:spTree>
    <p:extLst>
      <p:ext uri="{BB962C8B-B14F-4D97-AF65-F5344CB8AC3E}">
        <p14:creationId xmlns:p14="http://schemas.microsoft.com/office/powerpoint/2010/main" val="4149099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43.jpeg"/><Relationship Id="rId7" Type="http://schemas.openxmlformats.org/officeDocument/2006/relationships/chart" Target="../charts/chart1.xml"/><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25BBEAC-6E41-AA12-6DC4-91325F9E03F5}"/>
              </a:ext>
            </a:extLst>
          </p:cNvPr>
          <p:cNvSpPr>
            <a:spLocks noGrp="1"/>
          </p:cNvSpPr>
          <p:nvPr>
            <p:ph type="pic" sz="quarter" idx="10"/>
          </p:nvPr>
        </p:nvSpPr>
        <p:spPr/>
        <p:txBody>
          <a:bodyPr/>
          <a:lstStyle/>
          <a:p>
            <a:endParaRPr lang="en-US" dirty="0"/>
          </a:p>
        </p:txBody>
      </p:sp>
      <p:pic>
        <p:nvPicPr>
          <p:cNvPr id="7" name="Picture 2">
            <a:extLst>
              <a:ext uri="{FF2B5EF4-FFF2-40B4-BE49-F238E27FC236}">
                <a16:creationId xmlns:a16="http://schemas.microsoft.com/office/drawing/2014/main" id="{548853F5-77ED-4C0E-96DD-BADFA2319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54" b="6864"/>
          <a:stretch/>
        </p:blipFill>
        <p:spPr bwMode="auto">
          <a:xfrm>
            <a:off x="0" y="0"/>
            <a:ext cx="12192000" cy="6941576"/>
          </a:xfrm>
          <a:prstGeom prst="rect">
            <a:avLst/>
          </a:prstGeom>
          <a:noFill/>
          <a:extLst>
            <a:ext uri="{909E8E84-426E-40DD-AFC4-6F175D3DCCD1}">
              <a14:hiddenFill xmlns:a14="http://schemas.microsoft.com/office/drawing/2010/main">
                <a:solidFill>
                  <a:srgbClr val="FFFFFF"/>
                </a:solidFill>
              </a14:hiddenFill>
            </a:ext>
          </a:extLst>
        </p:spPr>
      </p:pic>
      <p:sp>
        <p:nvSpPr>
          <p:cNvPr id="20" name="Subtitle 19">
            <a:extLst>
              <a:ext uri="{FF2B5EF4-FFF2-40B4-BE49-F238E27FC236}">
                <a16:creationId xmlns:a16="http://schemas.microsoft.com/office/drawing/2014/main" id="{B069F010-04B4-4EB7-8DFA-29084F8AA156}"/>
              </a:ext>
            </a:extLst>
          </p:cNvPr>
          <p:cNvSpPr>
            <a:spLocks noGrp="1"/>
          </p:cNvSpPr>
          <p:nvPr>
            <p:ph type="subTitle" idx="1"/>
          </p:nvPr>
        </p:nvSpPr>
        <p:spPr>
          <a:xfrm>
            <a:off x="268242" y="5348485"/>
            <a:ext cx="8912239" cy="1062134"/>
          </a:xfrm>
          <a:effectLst>
            <a:outerShdw blurRad="152422" dist="77657" sx="110000" sy="110000" algn="ctr" rotWithShape="0">
              <a:schemeClr val="tx1">
                <a:alpha val="93000"/>
              </a:schemeClr>
            </a:outerShdw>
          </a:effectLst>
        </p:spPr>
        <p:txBody>
          <a:bodyPr/>
          <a:lstStyle/>
          <a:p>
            <a:r>
              <a:rPr lang="en-US" sz="2800" dirty="0"/>
              <a:t>CWWA / CTAWWA Fall Conference</a:t>
            </a:r>
          </a:p>
          <a:p>
            <a:r>
              <a:rPr lang="en-US" sz="2400" dirty="0"/>
              <a:t>October 17, 2024</a:t>
            </a:r>
          </a:p>
        </p:txBody>
      </p:sp>
      <p:sp>
        <p:nvSpPr>
          <p:cNvPr id="29" name="Title 28">
            <a:extLst>
              <a:ext uri="{FF2B5EF4-FFF2-40B4-BE49-F238E27FC236}">
                <a16:creationId xmlns:a16="http://schemas.microsoft.com/office/drawing/2014/main" id="{FE3864CD-34AE-44AD-9AE5-19255E643332}"/>
              </a:ext>
            </a:extLst>
          </p:cNvPr>
          <p:cNvSpPr>
            <a:spLocks noGrp="1"/>
          </p:cNvSpPr>
          <p:nvPr>
            <p:ph type="ctrTitle"/>
          </p:nvPr>
        </p:nvSpPr>
        <p:spPr>
          <a:xfrm>
            <a:off x="-2" y="1668463"/>
            <a:ext cx="12191998" cy="1709737"/>
          </a:xfrm>
          <a:solidFill>
            <a:srgbClr val="003E52">
              <a:alpha val="80000"/>
            </a:srgbClr>
          </a:solidFill>
        </p:spPr>
        <p:txBody>
          <a:bodyPr/>
          <a:lstStyle/>
          <a:p>
            <a:r>
              <a:rPr lang="en-US" sz="4400" b="1" dirty="0"/>
              <a:t>Strategic Flooding Mitigation for Connecticut: Challenges and Solutions</a:t>
            </a:r>
          </a:p>
        </p:txBody>
      </p:sp>
      <p:pic>
        <p:nvPicPr>
          <p:cNvPr id="3" name="Picture 2" descr="A blue and green text on a black background&#10;&#10;Description automatically generated">
            <a:extLst>
              <a:ext uri="{FF2B5EF4-FFF2-40B4-BE49-F238E27FC236}">
                <a16:creationId xmlns:a16="http://schemas.microsoft.com/office/drawing/2014/main" id="{14274A79-BB91-E4B5-FC02-245EBE6FA7AF}"/>
              </a:ext>
            </a:extLst>
          </p:cNvPr>
          <p:cNvPicPr>
            <a:picLocks noChangeAspect="1"/>
          </p:cNvPicPr>
          <p:nvPr/>
        </p:nvPicPr>
        <p:blipFill>
          <a:blip r:embed="rId4"/>
          <a:stretch>
            <a:fillRect/>
          </a:stretch>
        </p:blipFill>
        <p:spPr>
          <a:xfrm>
            <a:off x="192367" y="333985"/>
            <a:ext cx="2460889" cy="999674"/>
          </a:xfrm>
          <a:prstGeom prst="rect">
            <a:avLst/>
          </a:prstGeom>
        </p:spPr>
      </p:pic>
      <p:sp>
        <p:nvSpPr>
          <p:cNvPr id="10" name="Arrow: Pentagon 9">
            <a:extLst>
              <a:ext uri="{FF2B5EF4-FFF2-40B4-BE49-F238E27FC236}">
                <a16:creationId xmlns:a16="http://schemas.microsoft.com/office/drawing/2014/main" id="{717ECE0A-F926-5F2B-0A1F-E77424EFDD85}"/>
              </a:ext>
            </a:extLst>
          </p:cNvPr>
          <p:cNvSpPr/>
          <p:nvPr/>
        </p:nvSpPr>
        <p:spPr>
          <a:xfrm>
            <a:off x="1" y="1668053"/>
            <a:ext cx="1277006" cy="1709927"/>
          </a:xfrm>
          <a:prstGeom prst="homePlate">
            <a:avLst/>
          </a:prstGeom>
          <a:solidFill>
            <a:srgbClr val="00CE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0AFD9CA-7940-95C1-4241-CB371BA4606C}"/>
              </a:ext>
            </a:extLst>
          </p:cNvPr>
          <p:cNvPicPr>
            <a:picLocks noChangeAspect="1"/>
          </p:cNvPicPr>
          <p:nvPr/>
        </p:nvPicPr>
        <p:blipFill>
          <a:blip r:embed="rId5"/>
          <a:stretch>
            <a:fillRect/>
          </a:stretch>
        </p:blipFill>
        <p:spPr>
          <a:xfrm>
            <a:off x="6168608" y="333985"/>
            <a:ext cx="4604083" cy="480399"/>
          </a:xfrm>
          <a:prstGeom prst="rect">
            <a:avLst/>
          </a:prstGeom>
        </p:spPr>
      </p:pic>
      <p:pic>
        <p:nvPicPr>
          <p:cNvPr id="2" name="Picture 1" descr="Text&#10;&#10;Description automatically generated">
            <a:extLst>
              <a:ext uri="{FF2B5EF4-FFF2-40B4-BE49-F238E27FC236}">
                <a16:creationId xmlns:a16="http://schemas.microsoft.com/office/drawing/2014/main" id="{C1701363-0559-9D50-1543-067BDB554B2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3000"/>
                    </a14:imgEffect>
                  </a14:imgLayer>
                </a14:imgProps>
              </a:ext>
              <a:ext uri="{28A0092B-C50C-407E-A947-70E740481C1C}">
                <a14:useLocalDpi xmlns:a14="http://schemas.microsoft.com/office/drawing/2010/main" val="0"/>
              </a:ext>
            </a:extLst>
          </a:blip>
          <a:stretch>
            <a:fillRect/>
          </a:stretch>
        </p:blipFill>
        <p:spPr>
          <a:xfrm>
            <a:off x="7532437" y="5939729"/>
            <a:ext cx="3195563" cy="855855"/>
          </a:xfrm>
          <a:prstGeom prst="rect">
            <a:avLst/>
          </a:prstGeom>
        </p:spPr>
      </p:pic>
    </p:spTree>
    <p:extLst>
      <p:ext uri="{BB962C8B-B14F-4D97-AF65-F5344CB8AC3E}">
        <p14:creationId xmlns:p14="http://schemas.microsoft.com/office/powerpoint/2010/main" val="1682943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1" dirty="0">
                <a:latin typeface="Arial" panose="020B0604020202020204" pitchFamily="34" charset="0"/>
                <a:cs typeface="Arial" panose="020B0604020202020204" pitchFamily="34" charset="0"/>
              </a:rPr>
              <a:t>Municipal Flooding Survey</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8793" y="848506"/>
            <a:ext cx="6174555" cy="6009494"/>
          </a:xfrm>
        </p:spPr>
        <p:txBody>
          <a:bodyPr>
            <a:normAutofit/>
          </a:bodyPr>
          <a:lstStyle/>
          <a:p>
            <a:pPr marL="339725" indent="-339725"/>
            <a:r>
              <a:rPr lang="en-US" dirty="0">
                <a:latin typeface="Arial" panose="020B0604020202020204" pitchFamily="34" charset="0"/>
                <a:cs typeface="Arial" panose="020B0604020202020204" pitchFamily="34" charset="0"/>
              </a:rPr>
              <a:t>On-line survey sent to all CT municipalities </a:t>
            </a:r>
          </a:p>
          <a:p>
            <a:pPr marL="339725" indent="-339725"/>
            <a:endParaRPr lang="en-US" dirty="0"/>
          </a:p>
        </p:txBody>
      </p:sp>
      <p:sp>
        <p:nvSpPr>
          <p:cNvPr id="4" name="TextBox 3">
            <a:extLst>
              <a:ext uri="{FF2B5EF4-FFF2-40B4-BE49-F238E27FC236}">
                <a16:creationId xmlns:a16="http://schemas.microsoft.com/office/drawing/2014/main" id="{684D35C6-FE68-18C0-ADC4-A2DCFEC9A42F}"/>
              </a:ext>
            </a:extLst>
          </p:cNvPr>
          <p:cNvSpPr txBox="1"/>
          <p:nvPr/>
        </p:nvSpPr>
        <p:spPr>
          <a:xfrm>
            <a:off x="492898" y="2026908"/>
            <a:ext cx="5519282" cy="4093428"/>
          </a:xfrm>
          <a:prstGeom prst="rect">
            <a:avLst/>
          </a:prstGeom>
          <a:solidFill>
            <a:srgbClr val="006699">
              <a:alpha val="10196"/>
            </a:srgbClr>
          </a:solidFill>
          <a:ln w="12700">
            <a:solidFill>
              <a:srgbClr val="006699">
                <a:alpha val="89000"/>
              </a:srgbClr>
            </a:solidFill>
          </a:ln>
        </p:spPr>
        <p:txBody>
          <a:bodyPr wrap="square" lIns="274320" tIns="182880" rIns="274320" bIns="182880" rtlCol="0">
            <a:spAutoFit/>
          </a:bodyPr>
          <a:lstStyle/>
          <a:p>
            <a:pPr>
              <a:spcAft>
                <a:spcPts val="600"/>
              </a:spcAft>
            </a:pPr>
            <a:r>
              <a:rPr lang="en-US" sz="2400" b="1" u="sng" dirty="0">
                <a:solidFill>
                  <a:srgbClr val="203864"/>
                </a:solidFill>
                <a:latin typeface="Arial" panose="020B0604020202020204" pitchFamily="34" charset="0"/>
                <a:ea typeface="Open Sans" panose="020B0606030504020204" pitchFamily="34" charset="0"/>
                <a:cs typeface="Arial" panose="020B0604020202020204" pitchFamily="34" charset="0"/>
              </a:rPr>
              <a:t>Part 1</a:t>
            </a:r>
            <a:r>
              <a:rPr lang="en-US" sz="2400" b="1" dirty="0">
                <a:solidFill>
                  <a:srgbClr val="203864"/>
                </a:solidFill>
                <a:latin typeface="Arial" panose="020B0604020202020204" pitchFamily="34" charset="0"/>
                <a:ea typeface="Open Sans" panose="020B0606030504020204" pitchFamily="34" charset="0"/>
                <a:cs typeface="Arial" panose="020B0604020202020204" pitchFamily="34" charset="0"/>
              </a:rPr>
              <a:t>: About the Municipality</a:t>
            </a:r>
          </a:p>
          <a:p>
            <a:pPr>
              <a:spcAft>
                <a:spcPts val="600"/>
              </a:spcAft>
            </a:pPr>
            <a:r>
              <a:rPr lang="en-US" sz="2400" b="1" u="sng" dirty="0">
                <a:solidFill>
                  <a:srgbClr val="203864"/>
                </a:solidFill>
                <a:latin typeface="Arial" panose="020B0604020202020204" pitchFamily="34" charset="0"/>
                <a:ea typeface="Open Sans" panose="020B0606030504020204" pitchFamily="34" charset="0"/>
                <a:cs typeface="Arial" panose="020B0604020202020204" pitchFamily="34" charset="0"/>
              </a:rPr>
              <a:t>Part 2</a:t>
            </a:r>
            <a:r>
              <a:rPr lang="en-US" sz="2400" b="1" dirty="0">
                <a:solidFill>
                  <a:srgbClr val="203864"/>
                </a:solidFill>
                <a:latin typeface="Arial" panose="020B0604020202020204" pitchFamily="34" charset="0"/>
                <a:ea typeface="Open Sans" panose="020B0606030504020204" pitchFamily="34" charset="0"/>
                <a:cs typeface="Arial" panose="020B0604020202020204" pitchFamily="34" charset="0"/>
              </a:rPr>
              <a:t>: Occurrence, Types, and Causes of Flooding</a:t>
            </a:r>
          </a:p>
          <a:p>
            <a:pPr>
              <a:spcAft>
                <a:spcPts val="600"/>
              </a:spcAft>
            </a:pPr>
            <a:r>
              <a:rPr lang="en-US" sz="2400" b="1" u="sng" dirty="0">
                <a:solidFill>
                  <a:srgbClr val="203864"/>
                </a:solidFill>
                <a:latin typeface="Arial" panose="020B0604020202020204" pitchFamily="34" charset="0"/>
                <a:ea typeface="Open Sans" panose="020B0606030504020204" pitchFamily="34" charset="0"/>
                <a:cs typeface="Arial" panose="020B0604020202020204" pitchFamily="34" charset="0"/>
              </a:rPr>
              <a:t>Part 3</a:t>
            </a:r>
            <a:r>
              <a:rPr lang="en-US" sz="2400" b="1" dirty="0">
                <a:solidFill>
                  <a:srgbClr val="203864"/>
                </a:solidFill>
                <a:latin typeface="Arial" panose="020B0604020202020204" pitchFamily="34" charset="0"/>
                <a:ea typeface="Open Sans" panose="020B0606030504020204" pitchFamily="34" charset="0"/>
                <a:cs typeface="Arial" panose="020B0604020202020204" pitchFamily="34" charset="0"/>
              </a:rPr>
              <a:t>: Challenges and Obstacles to Addressing Local Flooding</a:t>
            </a:r>
          </a:p>
          <a:p>
            <a:pPr>
              <a:spcAft>
                <a:spcPts val="600"/>
              </a:spcAft>
            </a:pPr>
            <a:r>
              <a:rPr lang="en-US" sz="2400" b="1" u="sng" dirty="0">
                <a:solidFill>
                  <a:srgbClr val="203864"/>
                </a:solidFill>
                <a:latin typeface="Arial" panose="020B0604020202020204" pitchFamily="34" charset="0"/>
                <a:ea typeface="Open Sans" panose="020B0606030504020204" pitchFamily="34" charset="0"/>
                <a:cs typeface="Arial" panose="020B0604020202020204" pitchFamily="34" charset="0"/>
              </a:rPr>
              <a:t>Part 4</a:t>
            </a:r>
            <a:r>
              <a:rPr lang="en-US" sz="2400" b="1" dirty="0">
                <a:solidFill>
                  <a:srgbClr val="203864"/>
                </a:solidFill>
                <a:latin typeface="Arial" panose="020B0604020202020204" pitchFamily="34" charset="0"/>
                <a:ea typeface="Open Sans" panose="020B0606030504020204" pitchFamily="34" charset="0"/>
                <a:cs typeface="Arial" panose="020B0604020202020204" pitchFamily="34" charset="0"/>
              </a:rPr>
              <a:t>: Financial and Technical Assistance</a:t>
            </a:r>
          </a:p>
          <a:p>
            <a:pPr>
              <a:spcAft>
                <a:spcPts val="600"/>
              </a:spcAft>
            </a:pPr>
            <a:r>
              <a:rPr lang="en-US" sz="2400" b="1" u="sng" dirty="0">
                <a:solidFill>
                  <a:srgbClr val="203864"/>
                </a:solidFill>
                <a:latin typeface="Arial" panose="020B0604020202020204" pitchFamily="34" charset="0"/>
                <a:ea typeface="Open Sans" panose="020B0606030504020204" pitchFamily="34" charset="0"/>
                <a:cs typeface="Arial" panose="020B0604020202020204" pitchFamily="34" charset="0"/>
              </a:rPr>
              <a:t>Part 5</a:t>
            </a:r>
            <a:r>
              <a:rPr lang="en-US" sz="2400" b="1" dirty="0">
                <a:solidFill>
                  <a:srgbClr val="203864"/>
                </a:solidFill>
                <a:latin typeface="Arial" panose="020B0604020202020204" pitchFamily="34" charset="0"/>
                <a:ea typeface="Open Sans" panose="020B0606030504020204" pitchFamily="34" charset="0"/>
                <a:cs typeface="Arial" panose="020B0604020202020204" pitchFamily="34" charset="0"/>
              </a:rPr>
              <a:t>: Additional Feedback and Project Advisory Committee</a:t>
            </a:r>
          </a:p>
        </p:txBody>
      </p:sp>
      <p:pic>
        <p:nvPicPr>
          <p:cNvPr id="6" name="Picture 5">
            <a:extLst>
              <a:ext uri="{FF2B5EF4-FFF2-40B4-BE49-F238E27FC236}">
                <a16:creationId xmlns:a16="http://schemas.microsoft.com/office/drawing/2014/main" id="{BF8E816E-890C-FFBA-830E-621B7D425085}"/>
              </a:ext>
            </a:extLst>
          </p:cNvPr>
          <p:cNvPicPr>
            <a:picLocks noChangeAspect="1"/>
          </p:cNvPicPr>
          <p:nvPr/>
        </p:nvPicPr>
        <p:blipFill>
          <a:blip r:embed="rId2"/>
          <a:stretch>
            <a:fillRect/>
          </a:stretch>
        </p:blipFill>
        <p:spPr>
          <a:xfrm>
            <a:off x="7074191" y="3434534"/>
            <a:ext cx="4987224" cy="3257927"/>
          </a:xfrm>
          <a:prstGeom prst="rect">
            <a:avLst/>
          </a:prstGeom>
          <a:effectLst>
            <a:outerShdw blurRad="63500" sx="102000" sy="102000" algn="ctr" rotWithShape="0">
              <a:prstClr val="black">
                <a:alpha val="40000"/>
              </a:prstClr>
            </a:outerShdw>
          </a:effectLst>
        </p:spPr>
      </p:pic>
      <p:grpSp>
        <p:nvGrpSpPr>
          <p:cNvPr id="9" name="Group 8">
            <a:extLst>
              <a:ext uri="{FF2B5EF4-FFF2-40B4-BE49-F238E27FC236}">
                <a16:creationId xmlns:a16="http://schemas.microsoft.com/office/drawing/2014/main" id="{9491F4DD-C8D1-3510-3C07-8B9D7BE83700}"/>
              </a:ext>
            </a:extLst>
          </p:cNvPr>
          <p:cNvGrpSpPr/>
          <p:nvPr/>
        </p:nvGrpSpPr>
        <p:grpSpPr>
          <a:xfrm>
            <a:off x="6446230" y="329877"/>
            <a:ext cx="4987224" cy="2844341"/>
            <a:chOff x="6446230" y="329877"/>
            <a:chExt cx="4987224" cy="2844341"/>
          </a:xfrm>
        </p:grpSpPr>
        <p:pic>
          <p:nvPicPr>
            <p:cNvPr id="5" name="Picture 4">
              <a:extLst>
                <a:ext uri="{FF2B5EF4-FFF2-40B4-BE49-F238E27FC236}">
                  <a16:creationId xmlns:a16="http://schemas.microsoft.com/office/drawing/2014/main" id="{3384AEA7-BE67-8260-4374-15896F6A5154}"/>
                </a:ext>
              </a:extLst>
            </p:cNvPr>
            <p:cNvPicPr>
              <a:picLocks noChangeAspect="1"/>
            </p:cNvPicPr>
            <p:nvPr/>
          </p:nvPicPr>
          <p:blipFill>
            <a:blip r:embed="rId3"/>
            <a:srcRect b="45829"/>
            <a:stretch/>
          </p:blipFill>
          <p:spPr>
            <a:xfrm>
              <a:off x="6446230" y="329877"/>
              <a:ext cx="4987224" cy="2844341"/>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7CE0ACFE-791A-8611-FA48-F7B3D8E0BD5B}"/>
                </a:ext>
              </a:extLst>
            </p:cNvPr>
            <p:cNvSpPr/>
            <p:nvPr/>
          </p:nvSpPr>
          <p:spPr>
            <a:xfrm>
              <a:off x="6731307" y="1239277"/>
              <a:ext cx="1222872" cy="2864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DA73653-FC6D-CDE3-BD5B-B250EF337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1307" y="1338077"/>
              <a:ext cx="1262632" cy="138003"/>
            </a:xfrm>
            <a:prstGeom prst="rect">
              <a:avLst/>
            </a:prstGeom>
          </p:spPr>
        </p:pic>
      </p:grpSp>
    </p:spTree>
    <p:extLst>
      <p:ext uri="{BB962C8B-B14F-4D97-AF65-F5344CB8AC3E}">
        <p14:creationId xmlns:p14="http://schemas.microsoft.com/office/powerpoint/2010/main" val="1767551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1" dirty="0">
                <a:latin typeface="Arial" panose="020B0604020202020204" pitchFamily="34" charset="0"/>
                <a:cs typeface="Arial" panose="020B0604020202020204" pitchFamily="34" charset="0"/>
              </a:rPr>
              <a:t>Who Responded to the Survey?</a:t>
            </a:r>
            <a:endParaRPr lang="en-US"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1CB3198C-AC0A-5F9D-23B3-8E96C94D45C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4072" y="862542"/>
            <a:ext cx="3550024"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a:extLst>
              <a:ext uri="{FF2B5EF4-FFF2-40B4-BE49-F238E27FC236}">
                <a16:creationId xmlns:a16="http://schemas.microsoft.com/office/drawing/2014/main" id="{77C4C6E0-AE72-678D-8471-13438B27A889}"/>
              </a:ext>
            </a:extLst>
          </p:cNvPr>
          <p:cNvGrpSpPr/>
          <p:nvPr/>
        </p:nvGrpSpPr>
        <p:grpSpPr>
          <a:xfrm>
            <a:off x="1161865" y="3153991"/>
            <a:ext cx="2098906" cy="423773"/>
            <a:chOff x="2440632" y="8286080"/>
            <a:chExt cx="3078395" cy="621533"/>
          </a:xfrm>
        </p:grpSpPr>
        <p:sp>
          <p:nvSpPr>
            <p:cNvPr id="14" name="Rectangle 13">
              <a:extLst>
                <a:ext uri="{FF2B5EF4-FFF2-40B4-BE49-F238E27FC236}">
                  <a16:creationId xmlns:a16="http://schemas.microsoft.com/office/drawing/2014/main" id="{5E7082DC-4046-366F-D858-F78105677CEE}"/>
                </a:ext>
              </a:extLst>
            </p:cNvPr>
            <p:cNvSpPr/>
            <p:nvPr/>
          </p:nvSpPr>
          <p:spPr>
            <a:xfrm>
              <a:off x="2440632" y="8333139"/>
              <a:ext cx="457200" cy="182880"/>
            </a:xfrm>
            <a:prstGeom prst="rect">
              <a:avLst/>
            </a:prstGeom>
            <a:solidFill>
              <a:srgbClr val="BFBFBF"/>
            </a:solidFill>
            <a:ln>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15" name="Rectangle 14">
              <a:extLst>
                <a:ext uri="{FF2B5EF4-FFF2-40B4-BE49-F238E27FC236}">
                  <a16:creationId xmlns:a16="http://schemas.microsoft.com/office/drawing/2014/main" id="{784C2983-2AB3-F67E-0B4A-7CD0110FCC14}"/>
                </a:ext>
              </a:extLst>
            </p:cNvPr>
            <p:cNvSpPr/>
            <p:nvPr/>
          </p:nvSpPr>
          <p:spPr>
            <a:xfrm>
              <a:off x="2440632" y="8611302"/>
              <a:ext cx="457200" cy="182880"/>
            </a:xfrm>
            <a:prstGeom prst="rect">
              <a:avLst/>
            </a:prstGeom>
            <a:solidFill>
              <a:srgbClr val="F2F2F2"/>
            </a:solidFill>
            <a:ln w="19050">
              <a:solidFill>
                <a:srgbClr val="B2B2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16" name="TextBox 15">
              <a:extLst>
                <a:ext uri="{FF2B5EF4-FFF2-40B4-BE49-F238E27FC236}">
                  <a16:creationId xmlns:a16="http://schemas.microsoft.com/office/drawing/2014/main" id="{D96C45AB-08B1-E0BE-CEC2-F60DACA013DB}"/>
                </a:ext>
              </a:extLst>
            </p:cNvPr>
            <p:cNvSpPr txBox="1"/>
            <p:nvPr/>
          </p:nvSpPr>
          <p:spPr>
            <a:xfrm>
              <a:off x="2879426" y="8286080"/>
              <a:ext cx="2351338" cy="338553"/>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Municipality responded</a:t>
              </a:r>
            </a:p>
          </p:txBody>
        </p:sp>
        <p:sp>
          <p:nvSpPr>
            <p:cNvPr id="17" name="TextBox 16">
              <a:extLst>
                <a:ext uri="{FF2B5EF4-FFF2-40B4-BE49-F238E27FC236}">
                  <a16:creationId xmlns:a16="http://schemas.microsoft.com/office/drawing/2014/main" id="{21883635-A8B4-FE44-C4A5-641BBAFEE624}"/>
                </a:ext>
              </a:extLst>
            </p:cNvPr>
            <p:cNvSpPr txBox="1"/>
            <p:nvPr/>
          </p:nvSpPr>
          <p:spPr>
            <a:xfrm>
              <a:off x="2879426" y="8569060"/>
              <a:ext cx="2639601" cy="338553"/>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Municipality did not respond</a:t>
              </a:r>
            </a:p>
          </p:txBody>
        </p:sp>
      </p:grpSp>
      <p:grpSp>
        <p:nvGrpSpPr>
          <p:cNvPr id="18" name="Group 17">
            <a:extLst>
              <a:ext uri="{FF2B5EF4-FFF2-40B4-BE49-F238E27FC236}">
                <a16:creationId xmlns:a16="http://schemas.microsoft.com/office/drawing/2014/main" id="{F7798C58-55CC-F751-469D-1F43602569BE}"/>
              </a:ext>
            </a:extLst>
          </p:cNvPr>
          <p:cNvGrpSpPr/>
          <p:nvPr/>
        </p:nvGrpSpPr>
        <p:grpSpPr>
          <a:xfrm>
            <a:off x="4322064" y="855418"/>
            <a:ext cx="3547872" cy="2743200"/>
            <a:chOff x="5614971" y="5363572"/>
            <a:chExt cx="4733365" cy="3657600"/>
          </a:xfrm>
        </p:grpSpPr>
        <p:pic>
          <p:nvPicPr>
            <p:cNvPr id="19" name="Picture 18">
              <a:extLst>
                <a:ext uri="{FF2B5EF4-FFF2-40B4-BE49-F238E27FC236}">
                  <a16:creationId xmlns:a16="http://schemas.microsoft.com/office/drawing/2014/main" id="{00C7BBEB-DE1E-BBCF-5D06-FAF20A146C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14971" y="5363572"/>
              <a:ext cx="473336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9FB851A5-4A50-DE40-2F86-B7A7C2D339E6}"/>
                </a:ext>
              </a:extLst>
            </p:cNvPr>
            <p:cNvSpPr txBox="1"/>
            <p:nvPr/>
          </p:nvSpPr>
          <p:spPr>
            <a:xfrm>
              <a:off x="6122805" y="7319249"/>
              <a:ext cx="822600" cy="246221"/>
            </a:xfrm>
            <a:prstGeom prst="rect">
              <a:avLst/>
            </a:prstGeom>
            <a:noFill/>
          </p:spPr>
          <p:txBody>
            <a:bodyPr wrap="square" rtlCol="0">
              <a:spAutoFit/>
            </a:bodyPr>
            <a:lstStyle/>
            <a:p>
              <a:r>
                <a:rPr lang="en-US" sz="600" b="1" dirty="0">
                  <a:solidFill>
                    <a:schemeClr val="bg1">
                      <a:lumMod val="50000"/>
                    </a:schemeClr>
                  </a:solidFill>
                  <a:latin typeface="Libre Franklin" pitchFamily="2" charset="0"/>
                </a:rPr>
                <a:t>WESTERN</a:t>
              </a:r>
            </a:p>
          </p:txBody>
        </p:sp>
        <p:sp>
          <p:nvSpPr>
            <p:cNvPr id="21" name="TextBox 20">
              <a:extLst>
                <a:ext uri="{FF2B5EF4-FFF2-40B4-BE49-F238E27FC236}">
                  <a16:creationId xmlns:a16="http://schemas.microsoft.com/office/drawing/2014/main" id="{1952603C-EAAB-6A4D-4EA5-52A10833208F}"/>
                </a:ext>
              </a:extLst>
            </p:cNvPr>
            <p:cNvSpPr txBox="1"/>
            <p:nvPr/>
          </p:nvSpPr>
          <p:spPr>
            <a:xfrm>
              <a:off x="6615332" y="7859925"/>
              <a:ext cx="697787" cy="246221"/>
            </a:xfrm>
            <a:prstGeom prst="rect">
              <a:avLst/>
            </a:prstGeom>
            <a:noFill/>
          </p:spPr>
          <p:txBody>
            <a:bodyPr wrap="square" rtlCol="0">
              <a:spAutoFit/>
            </a:bodyPr>
            <a:lstStyle/>
            <a:p>
              <a:r>
                <a:rPr lang="en-US" sz="600" b="1" dirty="0">
                  <a:solidFill>
                    <a:schemeClr val="bg1">
                      <a:lumMod val="50000"/>
                    </a:schemeClr>
                  </a:solidFill>
                  <a:latin typeface="Libre Franklin" pitchFamily="2" charset="0"/>
                </a:rPr>
                <a:t>METRO</a:t>
              </a:r>
            </a:p>
          </p:txBody>
        </p:sp>
        <p:sp>
          <p:nvSpPr>
            <p:cNvPr id="22" name="TextBox 21">
              <a:extLst>
                <a:ext uri="{FF2B5EF4-FFF2-40B4-BE49-F238E27FC236}">
                  <a16:creationId xmlns:a16="http://schemas.microsoft.com/office/drawing/2014/main" id="{DF355F5F-86D5-280F-AB11-9DA1250C8C3C}"/>
                </a:ext>
              </a:extLst>
            </p:cNvPr>
            <p:cNvSpPr txBox="1"/>
            <p:nvPr/>
          </p:nvSpPr>
          <p:spPr>
            <a:xfrm>
              <a:off x="7334548" y="7409135"/>
              <a:ext cx="1049858" cy="369332"/>
            </a:xfrm>
            <a:prstGeom prst="rect">
              <a:avLst/>
            </a:prstGeom>
            <a:noFill/>
          </p:spPr>
          <p:txBody>
            <a:bodyPr wrap="square" rtlCol="0">
              <a:spAutoFit/>
            </a:bodyPr>
            <a:lstStyle/>
            <a:p>
              <a:pPr algn="ctr"/>
              <a:r>
                <a:rPr lang="en-US" sz="600" b="1" dirty="0">
                  <a:solidFill>
                    <a:schemeClr val="bg1">
                      <a:lumMod val="50000"/>
                    </a:schemeClr>
                  </a:solidFill>
                  <a:latin typeface="Libre Franklin" pitchFamily="2" charset="0"/>
                </a:rPr>
                <a:t>SOUTH CENTRAL</a:t>
              </a:r>
            </a:p>
          </p:txBody>
        </p:sp>
        <p:sp>
          <p:nvSpPr>
            <p:cNvPr id="23" name="TextBox 22">
              <a:extLst>
                <a:ext uri="{FF2B5EF4-FFF2-40B4-BE49-F238E27FC236}">
                  <a16:creationId xmlns:a16="http://schemas.microsoft.com/office/drawing/2014/main" id="{56EBC75D-3C8C-7CB3-BEC7-164572727F33}"/>
                </a:ext>
              </a:extLst>
            </p:cNvPr>
            <p:cNvSpPr txBox="1"/>
            <p:nvPr/>
          </p:nvSpPr>
          <p:spPr>
            <a:xfrm>
              <a:off x="8101130" y="7163945"/>
              <a:ext cx="991781" cy="492443"/>
            </a:xfrm>
            <a:prstGeom prst="rect">
              <a:avLst/>
            </a:prstGeom>
            <a:noFill/>
          </p:spPr>
          <p:txBody>
            <a:bodyPr wrap="square" rtlCol="0">
              <a:spAutoFit/>
            </a:bodyPr>
            <a:lstStyle/>
            <a:p>
              <a:r>
                <a:rPr lang="en-US" sz="600" b="1" dirty="0">
                  <a:solidFill>
                    <a:schemeClr val="bg1">
                      <a:lumMod val="50000"/>
                    </a:schemeClr>
                  </a:solidFill>
                  <a:latin typeface="Libre Franklin" pitchFamily="2" charset="0"/>
                </a:rPr>
                <a:t>LOWER CT RIVER VALLEY</a:t>
              </a:r>
            </a:p>
          </p:txBody>
        </p:sp>
        <p:sp>
          <p:nvSpPr>
            <p:cNvPr id="24" name="TextBox 23">
              <a:extLst>
                <a:ext uri="{FF2B5EF4-FFF2-40B4-BE49-F238E27FC236}">
                  <a16:creationId xmlns:a16="http://schemas.microsoft.com/office/drawing/2014/main" id="{9596FB28-1FCA-3183-D1A6-BBB9A1234ED7}"/>
                </a:ext>
              </a:extLst>
            </p:cNvPr>
            <p:cNvSpPr txBox="1"/>
            <p:nvPr/>
          </p:nvSpPr>
          <p:spPr>
            <a:xfrm>
              <a:off x="8671206" y="6953317"/>
              <a:ext cx="1128192" cy="246221"/>
            </a:xfrm>
            <a:prstGeom prst="rect">
              <a:avLst/>
            </a:prstGeom>
            <a:noFill/>
          </p:spPr>
          <p:txBody>
            <a:bodyPr wrap="square" rtlCol="0">
              <a:spAutoFit/>
            </a:bodyPr>
            <a:lstStyle/>
            <a:p>
              <a:pPr algn="ctr"/>
              <a:r>
                <a:rPr lang="en-US" sz="600" b="1" dirty="0">
                  <a:solidFill>
                    <a:schemeClr val="bg1">
                      <a:lumMod val="50000"/>
                    </a:schemeClr>
                  </a:solidFill>
                  <a:latin typeface="Libre Franklin" pitchFamily="2" charset="0"/>
                </a:rPr>
                <a:t>SOUTHEASTERN</a:t>
              </a:r>
            </a:p>
          </p:txBody>
        </p:sp>
        <p:sp>
          <p:nvSpPr>
            <p:cNvPr id="25" name="TextBox 24">
              <a:extLst>
                <a:ext uri="{FF2B5EF4-FFF2-40B4-BE49-F238E27FC236}">
                  <a16:creationId xmlns:a16="http://schemas.microsoft.com/office/drawing/2014/main" id="{3C78AC48-C6D2-FC05-8D7C-183E452520A5}"/>
                </a:ext>
              </a:extLst>
            </p:cNvPr>
            <p:cNvSpPr txBox="1"/>
            <p:nvPr/>
          </p:nvSpPr>
          <p:spPr>
            <a:xfrm>
              <a:off x="6735425" y="6959469"/>
              <a:ext cx="991782" cy="369332"/>
            </a:xfrm>
            <a:prstGeom prst="rect">
              <a:avLst/>
            </a:prstGeom>
            <a:noFill/>
          </p:spPr>
          <p:txBody>
            <a:bodyPr wrap="square" rtlCol="0">
              <a:spAutoFit/>
            </a:bodyPr>
            <a:lstStyle/>
            <a:p>
              <a:pPr algn="ctr"/>
              <a:r>
                <a:rPr lang="en-US" sz="600" b="1" dirty="0">
                  <a:solidFill>
                    <a:schemeClr val="bg1">
                      <a:lumMod val="50000"/>
                    </a:schemeClr>
                  </a:solidFill>
                  <a:latin typeface="Libre Franklin" pitchFamily="2" charset="0"/>
                </a:rPr>
                <a:t>NAUGATUCK VALLEY</a:t>
              </a:r>
            </a:p>
          </p:txBody>
        </p:sp>
        <p:sp>
          <p:nvSpPr>
            <p:cNvPr id="26" name="TextBox 25">
              <a:extLst>
                <a:ext uri="{FF2B5EF4-FFF2-40B4-BE49-F238E27FC236}">
                  <a16:creationId xmlns:a16="http://schemas.microsoft.com/office/drawing/2014/main" id="{D8DEF00C-18AC-9CCE-8E9A-C868B054D5C7}"/>
                </a:ext>
              </a:extLst>
            </p:cNvPr>
            <p:cNvSpPr txBox="1"/>
            <p:nvPr/>
          </p:nvSpPr>
          <p:spPr>
            <a:xfrm>
              <a:off x="6305426" y="5857845"/>
              <a:ext cx="1251114" cy="369332"/>
            </a:xfrm>
            <a:prstGeom prst="rect">
              <a:avLst/>
            </a:prstGeom>
            <a:noFill/>
          </p:spPr>
          <p:txBody>
            <a:bodyPr wrap="square" rtlCol="0">
              <a:spAutoFit/>
            </a:bodyPr>
            <a:lstStyle/>
            <a:p>
              <a:pPr algn="ctr"/>
              <a:r>
                <a:rPr lang="en-US" sz="600" b="1" dirty="0">
                  <a:solidFill>
                    <a:schemeClr val="bg1">
                      <a:lumMod val="50000"/>
                    </a:schemeClr>
                  </a:solidFill>
                  <a:latin typeface="Libre Franklin" pitchFamily="2" charset="0"/>
                </a:rPr>
                <a:t>NORTHWEST HILLS</a:t>
              </a:r>
            </a:p>
          </p:txBody>
        </p:sp>
        <p:sp>
          <p:nvSpPr>
            <p:cNvPr id="27" name="TextBox 26">
              <a:extLst>
                <a:ext uri="{FF2B5EF4-FFF2-40B4-BE49-F238E27FC236}">
                  <a16:creationId xmlns:a16="http://schemas.microsoft.com/office/drawing/2014/main" id="{8F092CAF-3BAB-C4F9-CE0D-19C00F8335A0}"/>
                </a:ext>
              </a:extLst>
            </p:cNvPr>
            <p:cNvSpPr txBox="1"/>
            <p:nvPr/>
          </p:nvSpPr>
          <p:spPr>
            <a:xfrm>
              <a:off x="7785859" y="6014055"/>
              <a:ext cx="1087929" cy="369332"/>
            </a:xfrm>
            <a:prstGeom prst="rect">
              <a:avLst/>
            </a:prstGeom>
            <a:noFill/>
          </p:spPr>
          <p:txBody>
            <a:bodyPr wrap="square" rtlCol="0">
              <a:spAutoFit/>
            </a:bodyPr>
            <a:lstStyle/>
            <a:p>
              <a:pPr algn="ctr"/>
              <a:r>
                <a:rPr lang="en-US" sz="600" b="1" dirty="0">
                  <a:solidFill>
                    <a:schemeClr val="bg1">
                      <a:lumMod val="50000"/>
                    </a:schemeClr>
                  </a:solidFill>
                  <a:latin typeface="Libre Franklin" pitchFamily="2" charset="0"/>
                </a:rPr>
                <a:t>CAPITOL REGION</a:t>
              </a:r>
            </a:p>
          </p:txBody>
        </p:sp>
        <p:sp>
          <p:nvSpPr>
            <p:cNvPr id="28" name="TextBox 27">
              <a:extLst>
                <a:ext uri="{FF2B5EF4-FFF2-40B4-BE49-F238E27FC236}">
                  <a16:creationId xmlns:a16="http://schemas.microsoft.com/office/drawing/2014/main" id="{AFB196C9-5BD9-B60F-1B6C-3E312AB658D1}"/>
                </a:ext>
              </a:extLst>
            </p:cNvPr>
            <p:cNvSpPr txBox="1"/>
            <p:nvPr/>
          </p:nvSpPr>
          <p:spPr>
            <a:xfrm>
              <a:off x="8981558" y="5956947"/>
              <a:ext cx="991781" cy="369332"/>
            </a:xfrm>
            <a:prstGeom prst="rect">
              <a:avLst/>
            </a:prstGeom>
            <a:noFill/>
          </p:spPr>
          <p:txBody>
            <a:bodyPr wrap="square" rtlCol="0">
              <a:spAutoFit/>
            </a:bodyPr>
            <a:lstStyle/>
            <a:p>
              <a:pPr algn="ctr"/>
              <a:r>
                <a:rPr lang="en-US" sz="600" b="1" dirty="0">
                  <a:solidFill>
                    <a:schemeClr val="bg1">
                      <a:lumMod val="50000"/>
                    </a:schemeClr>
                  </a:solidFill>
                  <a:latin typeface="Libre Franklin" pitchFamily="2" charset="0"/>
                </a:rPr>
                <a:t>NORTH-</a:t>
              </a:r>
            </a:p>
            <a:p>
              <a:pPr algn="ctr"/>
              <a:r>
                <a:rPr lang="en-US" sz="600" b="1" dirty="0">
                  <a:solidFill>
                    <a:schemeClr val="bg1">
                      <a:lumMod val="50000"/>
                    </a:schemeClr>
                  </a:solidFill>
                  <a:latin typeface="Libre Franklin" pitchFamily="2" charset="0"/>
                </a:rPr>
                <a:t>EASTERN</a:t>
              </a:r>
            </a:p>
          </p:txBody>
        </p:sp>
        <p:sp>
          <p:nvSpPr>
            <p:cNvPr id="29" name="TextBox 28">
              <a:extLst>
                <a:ext uri="{FF2B5EF4-FFF2-40B4-BE49-F238E27FC236}">
                  <a16:creationId xmlns:a16="http://schemas.microsoft.com/office/drawing/2014/main" id="{F8A5A7AB-F7B3-C084-27E5-DF13A4AA26E2}"/>
                </a:ext>
              </a:extLst>
            </p:cNvPr>
            <p:cNvSpPr txBox="1"/>
            <p:nvPr/>
          </p:nvSpPr>
          <p:spPr>
            <a:xfrm>
              <a:off x="7981654" y="6257849"/>
              <a:ext cx="739385" cy="287259"/>
            </a:xfrm>
            <a:prstGeom prst="rect">
              <a:avLst/>
            </a:prstGeom>
            <a:noFill/>
          </p:spPr>
          <p:txBody>
            <a:bodyPr wrap="square">
              <a:spAutoFit/>
            </a:bodyPr>
            <a:lstStyle/>
            <a:p>
              <a:pPr algn="ctr"/>
              <a:r>
                <a:rPr lang="en-US" sz="800" b="1" dirty="0">
                  <a:solidFill>
                    <a:srgbClr val="004057"/>
                  </a:solidFill>
                  <a:latin typeface="Libre Franklin" pitchFamily="2" charset="0"/>
                </a:rPr>
                <a:t>55%</a:t>
              </a:r>
              <a:endParaRPr lang="en-US" sz="800" dirty="0">
                <a:latin typeface="Libre Franklin" pitchFamily="2" charset="0"/>
              </a:endParaRPr>
            </a:p>
          </p:txBody>
        </p:sp>
        <p:sp>
          <p:nvSpPr>
            <p:cNvPr id="30" name="TextBox 29">
              <a:extLst>
                <a:ext uri="{FF2B5EF4-FFF2-40B4-BE49-F238E27FC236}">
                  <a16:creationId xmlns:a16="http://schemas.microsoft.com/office/drawing/2014/main" id="{9187D644-7CA5-0238-0A13-1F57CAFCB276}"/>
                </a:ext>
              </a:extLst>
            </p:cNvPr>
            <p:cNvSpPr txBox="1"/>
            <p:nvPr/>
          </p:nvSpPr>
          <p:spPr>
            <a:xfrm>
              <a:off x="8232792" y="7530697"/>
              <a:ext cx="602033" cy="287259"/>
            </a:xfrm>
            <a:prstGeom prst="rect">
              <a:avLst/>
            </a:prstGeom>
            <a:noFill/>
          </p:spPr>
          <p:txBody>
            <a:bodyPr wrap="square">
              <a:spAutoFit/>
            </a:bodyPr>
            <a:lstStyle/>
            <a:p>
              <a:r>
                <a:rPr lang="en-US" sz="800" b="1" dirty="0">
                  <a:solidFill>
                    <a:srgbClr val="004057"/>
                  </a:solidFill>
                  <a:latin typeface="Libre Franklin" pitchFamily="2" charset="0"/>
                </a:rPr>
                <a:t>47%</a:t>
              </a:r>
              <a:endParaRPr lang="en-US" sz="800" dirty="0">
                <a:latin typeface="Libre Franklin" pitchFamily="2" charset="0"/>
              </a:endParaRPr>
            </a:p>
          </p:txBody>
        </p:sp>
        <p:sp>
          <p:nvSpPr>
            <p:cNvPr id="31" name="TextBox 30">
              <a:extLst>
                <a:ext uri="{FF2B5EF4-FFF2-40B4-BE49-F238E27FC236}">
                  <a16:creationId xmlns:a16="http://schemas.microsoft.com/office/drawing/2014/main" id="{81D6E4C1-A672-46D5-812A-BC6193932576}"/>
                </a:ext>
              </a:extLst>
            </p:cNvPr>
            <p:cNvSpPr txBox="1"/>
            <p:nvPr/>
          </p:nvSpPr>
          <p:spPr>
            <a:xfrm>
              <a:off x="6688471" y="7969151"/>
              <a:ext cx="650793" cy="287259"/>
            </a:xfrm>
            <a:prstGeom prst="rect">
              <a:avLst/>
            </a:prstGeom>
            <a:noFill/>
          </p:spPr>
          <p:txBody>
            <a:bodyPr wrap="square">
              <a:spAutoFit/>
            </a:bodyPr>
            <a:lstStyle/>
            <a:p>
              <a:r>
                <a:rPr lang="en-US" sz="800" b="1" dirty="0">
                  <a:solidFill>
                    <a:srgbClr val="004057"/>
                  </a:solidFill>
                  <a:latin typeface="Libre Franklin" pitchFamily="2" charset="0"/>
                </a:rPr>
                <a:t>83%</a:t>
              </a:r>
              <a:endParaRPr lang="en-US" sz="800" dirty="0">
                <a:latin typeface="Libre Franklin" pitchFamily="2" charset="0"/>
              </a:endParaRPr>
            </a:p>
          </p:txBody>
        </p:sp>
        <p:sp>
          <p:nvSpPr>
            <p:cNvPr id="32" name="TextBox 31">
              <a:extLst>
                <a:ext uri="{FF2B5EF4-FFF2-40B4-BE49-F238E27FC236}">
                  <a16:creationId xmlns:a16="http://schemas.microsoft.com/office/drawing/2014/main" id="{671D393C-D849-3340-9ED8-F4D387DFDDC7}"/>
                </a:ext>
              </a:extLst>
            </p:cNvPr>
            <p:cNvSpPr txBox="1"/>
            <p:nvPr/>
          </p:nvSpPr>
          <p:spPr>
            <a:xfrm>
              <a:off x="6904477" y="7232344"/>
              <a:ext cx="653679" cy="287259"/>
            </a:xfrm>
            <a:prstGeom prst="rect">
              <a:avLst/>
            </a:prstGeom>
            <a:noFill/>
          </p:spPr>
          <p:txBody>
            <a:bodyPr wrap="square">
              <a:spAutoFit/>
            </a:bodyPr>
            <a:lstStyle/>
            <a:p>
              <a:r>
                <a:rPr lang="en-US" sz="800" b="1" dirty="0">
                  <a:solidFill>
                    <a:srgbClr val="004057"/>
                  </a:solidFill>
                  <a:latin typeface="Libre Franklin" pitchFamily="2" charset="0"/>
                </a:rPr>
                <a:t>53%</a:t>
              </a:r>
              <a:endParaRPr lang="en-US" sz="800" dirty="0">
                <a:latin typeface="Libre Franklin" pitchFamily="2" charset="0"/>
              </a:endParaRPr>
            </a:p>
          </p:txBody>
        </p:sp>
        <p:sp>
          <p:nvSpPr>
            <p:cNvPr id="33" name="TextBox 32">
              <a:extLst>
                <a:ext uri="{FF2B5EF4-FFF2-40B4-BE49-F238E27FC236}">
                  <a16:creationId xmlns:a16="http://schemas.microsoft.com/office/drawing/2014/main" id="{BE05616C-3520-559F-2C7C-9B187984F3B9}"/>
                </a:ext>
              </a:extLst>
            </p:cNvPr>
            <p:cNvSpPr txBox="1"/>
            <p:nvPr/>
          </p:nvSpPr>
          <p:spPr>
            <a:xfrm>
              <a:off x="9211852" y="6242592"/>
              <a:ext cx="645669" cy="287259"/>
            </a:xfrm>
            <a:prstGeom prst="rect">
              <a:avLst/>
            </a:prstGeom>
            <a:noFill/>
          </p:spPr>
          <p:txBody>
            <a:bodyPr wrap="square">
              <a:spAutoFit/>
            </a:bodyPr>
            <a:lstStyle/>
            <a:p>
              <a:r>
                <a:rPr lang="en-US" sz="800" b="1" dirty="0">
                  <a:solidFill>
                    <a:srgbClr val="004057"/>
                  </a:solidFill>
                  <a:latin typeface="Libre Franklin" pitchFamily="2" charset="0"/>
                </a:rPr>
                <a:t>50%</a:t>
              </a:r>
              <a:endParaRPr lang="en-US" sz="800" dirty="0">
                <a:latin typeface="Libre Franklin" pitchFamily="2" charset="0"/>
              </a:endParaRPr>
            </a:p>
          </p:txBody>
        </p:sp>
        <p:sp>
          <p:nvSpPr>
            <p:cNvPr id="34" name="TextBox 33">
              <a:extLst>
                <a:ext uri="{FF2B5EF4-FFF2-40B4-BE49-F238E27FC236}">
                  <a16:creationId xmlns:a16="http://schemas.microsoft.com/office/drawing/2014/main" id="{70A38475-0335-C244-C6BA-4D3F3065E117}"/>
                </a:ext>
              </a:extLst>
            </p:cNvPr>
            <p:cNvSpPr txBox="1"/>
            <p:nvPr/>
          </p:nvSpPr>
          <p:spPr>
            <a:xfrm>
              <a:off x="6568263" y="6170017"/>
              <a:ext cx="914717" cy="287259"/>
            </a:xfrm>
            <a:prstGeom prst="rect">
              <a:avLst/>
            </a:prstGeom>
            <a:noFill/>
          </p:spPr>
          <p:txBody>
            <a:bodyPr wrap="square">
              <a:spAutoFit/>
            </a:bodyPr>
            <a:lstStyle/>
            <a:p>
              <a:pPr algn="ctr"/>
              <a:r>
                <a:rPr lang="en-US" sz="800" b="1" dirty="0">
                  <a:solidFill>
                    <a:srgbClr val="004057"/>
                  </a:solidFill>
                  <a:latin typeface="Libre Franklin" pitchFamily="2" charset="0"/>
                </a:rPr>
                <a:t>29%</a:t>
              </a:r>
              <a:endParaRPr lang="en-US" sz="800" dirty="0">
                <a:latin typeface="Libre Franklin" pitchFamily="2" charset="0"/>
              </a:endParaRPr>
            </a:p>
          </p:txBody>
        </p:sp>
        <p:sp>
          <p:nvSpPr>
            <p:cNvPr id="35" name="TextBox 34">
              <a:extLst>
                <a:ext uri="{FF2B5EF4-FFF2-40B4-BE49-F238E27FC236}">
                  <a16:creationId xmlns:a16="http://schemas.microsoft.com/office/drawing/2014/main" id="{81299E4C-FE3A-E228-3304-4D31E17BC701}"/>
                </a:ext>
              </a:extLst>
            </p:cNvPr>
            <p:cNvSpPr txBox="1"/>
            <p:nvPr/>
          </p:nvSpPr>
          <p:spPr>
            <a:xfrm>
              <a:off x="9060953" y="7134773"/>
              <a:ext cx="602034" cy="287259"/>
            </a:xfrm>
            <a:prstGeom prst="rect">
              <a:avLst/>
            </a:prstGeom>
            <a:noFill/>
          </p:spPr>
          <p:txBody>
            <a:bodyPr wrap="square">
              <a:spAutoFit/>
            </a:bodyPr>
            <a:lstStyle/>
            <a:p>
              <a:r>
                <a:rPr lang="en-US" sz="800" b="1" dirty="0">
                  <a:solidFill>
                    <a:srgbClr val="004057"/>
                  </a:solidFill>
                  <a:latin typeface="Libre Franklin" pitchFamily="2" charset="0"/>
                </a:rPr>
                <a:t>53%</a:t>
              </a:r>
              <a:endParaRPr lang="en-US" sz="800" dirty="0">
                <a:latin typeface="Libre Franklin" pitchFamily="2" charset="0"/>
              </a:endParaRPr>
            </a:p>
          </p:txBody>
        </p:sp>
        <p:sp>
          <p:nvSpPr>
            <p:cNvPr id="36" name="TextBox 35">
              <a:extLst>
                <a:ext uri="{FF2B5EF4-FFF2-40B4-BE49-F238E27FC236}">
                  <a16:creationId xmlns:a16="http://schemas.microsoft.com/office/drawing/2014/main" id="{86DC8911-465A-5415-E77D-3BC46A3FFCEB}"/>
                </a:ext>
              </a:extLst>
            </p:cNvPr>
            <p:cNvSpPr txBox="1"/>
            <p:nvPr/>
          </p:nvSpPr>
          <p:spPr>
            <a:xfrm>
              <a:off x="7565276" y="7641681"/>
              <a:ext cx="697787" cy="287259"/>
            </a:xfrm>
            <a:prstGeom prst="rect">
              <a:avLst/>
            </a:prstGeom>
            <a:noFill/>
          </p:spPr>
          <p:txBody>
            <a:bodyPr wrap="square">
              <a:spAutoFit/>
            </a:bodyPr>
            <a:lstStyle/>
            <a:p>
              <a:r>
                <a:rPr lang="en-US" sz="800" b="1" dirty="0">
                  <a:solidFill>
                    <a:srgbClr val="004057"/>
                  </a:solidFill>
                  <a:latin typeface="Libre Franklin" pitchFamily="2" charset="0"/>
                </a:rPr>
                <a:t>53%</a:t>
              </a:r>
              <a:endParaRPr lang="en-US" sz="800" dirty="0">
                <a:latin typeface="Libre Franklin" pitchFamily="2" charset="0"/>
              </a:endParaRPr>
            </a:p>
          </p:txBody>
        </p:sp>
        <p:sp>
          <p:nvSpPr>
            <p:cNvPr id="37" name="TextBox 36">
              <a:extLst>
                <a:ext uri="{FF2B5EF4-FFF2-40B4-BE49-F238E27FC236}">
                  <a16:creationId xmlns:a16="http://schemas.microsoft.com/office/drawing/2014/main" id="{7863191E-C6C9-AAFF-9FE2-49DA1F4E1B86}"/>
                </a:ext>
              </a:extLst>
            </p:cNvPr>
            <p:cNvSpPr txBox="1"/>
            <p:nvPr/>
          </p:nvSpPr>
          <p:spPr>
            <a:xfrm>
              <a:off x="6250547" y="7474733"/>
              <a:ext cx="618731" cy="287259"/>
            </a:xfrm>
            <a:prstGeom prst="rect">
              <a:avLst/>
            </a:prstGeom>
            <a:noFill/>
          </p:spPr>
          <p:txBody>
            <a:bodyPr wrap="square">
              <a:spAutoFit/>
            </a:bodyPr>
            <a:lstStyle/>
            <a:p>
              <a:r>
                <a:rPr lang="en-US" sz="800" b="1" dirty="0">
                  <a:solidFill>
                    <a:srgbClr val="004057"/>
                  </a:solidFill>
                  <a:latin typeface="Libre Franklin" pitchFamily="2" charset="0"/>
                </a:rPr>
                <a:t>44%</a:t>
              </a:r>
              <a:endParaRPr lang="en-US" sz="800" dirty="0">
                <a:latin typeface="Libre Franklin" pitchFamily="2" charset="0"/>
              </a:endParaRPr>
            </a:p>
          </p:txBody>
        </p:sp>
      </p:grpSp>
      <p:pic>
        <p:nvPicPr>
          <p:cNvPr id="38" name="Picture 37">
            <a:extLst>
              <a:ext uri="{FF2B5EF4-FFF2-40B4-BE49-F238E27FC236}">
                <a16:creationId xmlns:a16="http://schemas.microsoft.com/office/drawing/2014/main" id="{8FA4400A-1D3C-42E0-2FAD-596D2722A3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97234" y="855418"/>
            <a:ext cx="3550024"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9" name="Group 38">
            <a:extLst>
              <a:ext uri="{FF2B5EF4-FFF2-40B4-BE49-F238E27FC236}">
                <a16:creationId xmlns:a16="http://schemas.microsoft.com/office/drawing/2014/main" id="{E8DDE81B-9552-B1AD-74D3-7E0593420B28}"/>
              </a:ext>
            </a:extLst>
          </p:cNvPr>
          <p:cNvGrpSpPr/>
          <p:nvPr/>
        </p:nvGrpSpPr>
        <p:grpSpPr>
          <a:xfrm>
            <a:off x="9713844" y="3086642"/>
            <a:ext cx="2131125" cy="419250"/>
            <a:chOff x="12277798" y="4315968"/>
            <a:chExt cx="3125650" cy="614901"/>
          </a:xfrm>
        </p:grpSpPr>
        <p:sp>
          <p:nvSpPr>
            <p:cNvPr id="40" name="Rectangle 39">
              <a:extLst>
                <a:ext uri="{FF2B5EF4-FFF2-40B4-BE49-F238E27FC236}">
                  <a16:creationId xmlns:a16="http://schemas.microsoft.com/office/drawing/2014/main" id="{87F68652-70AF-4498-E7B3-73C72848C151}"/>
                </a:ext>
              </a:extLst>
            </p:cNvPr>
            <p:cNvSpPr/>
            <p:nvPr/>
          </p:nvSpPr>
          <p:spPr>
            <a:xfrm>
              <a:off x="12277798" y="4345426"/>
              <a:ext cx="457200" cy="182880"/>
            </a:xfrm>
            <a:prstGeom prst="rect">
              <a:avLst/>
            </a:prstGeom>
            <a:solidFill>
              <a:srgbClr val="52B6C5"/>
            </a:solidFill>
            <a:ln w="19050">
              <a:solidFill>
                <a:srgbClr val="B2B2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1" name="TextBox 40">
              <a:extLst>
                <a:ext uri="{FF2B5EF4-FFF2-40B4-BE49-F238E27FC236}">
                  <a16:creationId xmlns:a16="http://schemas.microsoft.com/office/drawing/2014/main" id="{F61ED7EB-7557-F18E-6CE2-546C8F22FCCB}"/>
                </a:ext>
              </a:extLst>
            </p:cNvPr>
            <p:cNvSpPr txBox="1"/>
            <p:nvPr/>
          </p:nvSpPr>
          <p:spPr>
            <a:xfrm>
              <a:off x="12734999" y="4315968"/>
              <a:ext cx="2667959" cy="338554"/>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Coastal municipality responded</a:t>
              </a:r>
            </a:p>
          </p:txBody>
        </p:sp>
        <p:sp>
          <p:nvSpPr>
            <p:cNvPr id="42" name="Rectangle 41">
              <a:extLst>
                <a:ext uri="{FF2B5EF4-FFF2-40B4-BE49-F238E27FC236}">
                  <a16:creationId xmlns:a16="http://schemas.microsoft.com/office/drawing/2014/main" id="{F3BA307F-2E77-91FD-788A-E4E5684A1D69}"/>
                </a:ext>
              </a:extLst>
            </p:cNvPr>
            <p:cNvSpPr/>
            <p:nvPr/>
          </p:nvSpPr>
          <p:spPr>
            <a:xfrm>
              <a:off x="12277798" y="4638512"/>
              <a:ext cx="457200" cy="182880"/>
            </a:xfrm>
            <a:prstGeom prst="rect">
              <a:avLst/>
            </a:prstGeom>
            <a:solidFill>
              <a:srgbClr val="A8D18D"/>
            </a:solidFill>
            <a:ln w="19050">
              <a:solidFill>
                <a:srgbClr val="B2B2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3" name="TextBox 42">
              <a:extLst>
                <a:ext uri="{FF2B5EF4-FFF2-40B4-BE49-F238E27FC236}">
                  <a16:creationId xmlns:a16="http://schemas.microsoft.com/office/drawing/2014/main" id="{A2C16425-C9F6-14BF-E382-387E410F62F5}"/>
                </a:ext>
              </a:extLst>
            </p:cNvPr>
            <p:cNvSpPr txBox="1"/>
            <p:nvPr/>
          </p:nvSpPr>
          <p:spPr>
            <a:xfrm>
              <a:off x="12735489" y="4592315"/>
              <a:ext cx="2667959" cy="338554"/>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Inland municipality responded</a:t>
              </a:r>
            </a:p>
          </p:txBody>
        </p:sp>
      </p:grpSp>
      <p:pic>
        <p:nvPicPr>
          <p:cNvPr id="44" name="Picture 43">
            <a:extLst>
              <a:ext uri="{FF2B5EF4-FFF2-40B4-BE49-F238E27FC236}">
                <a16:creationId xmlns:a16="http://schemas.microsoft.com/office/drawing/2014/main" id="{0C159D78-406A-3C65-C824-70CA5849181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280958" y="3955678"/>
            <a:ext cx="3547872" cy="2741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 name="Picture 44">
            <a:extLst>
              <a:ext uri="{FF2B5EF4-FFF2-40B4-BE49-F238E27FC236}">
                <a16:creationId xmlns:a16="http://schemas.microsoft.com/office/drawing/2014/main" id="{FB7B8C9E-21EC-0178-14F9-4772E3311A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304091" y="3954015"/>
            <a:ext cx="3550023"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6" name="Rectangle 45">
            <a:extLst>
              <a:ext uri="{FF2B5EF4-FFF2-40B4-BE49-F238E27FC236}">
                <a16:creationId xmlns:a16="http://schemas.microsoft.com/office/drawing/2014/main" id="{092F2BBD-541A-9E38-51A1-785AB3E61C98}"/>
              </a:ext>
            </a:extLst>
          </p:cNvPr>
          <p:cNvSpPr/>
          <p:nvPr/>
        </p:nvSpPr>
        <p:spPr>
          <a:xfrm>
            <a:off x="9455398" y="6270307"/>
            <a:ext cx="311727" cy="124691"/>
          </a:xfrm>
          <a:prstGeom prst="rect">
            <a:avLst/>
          </a:prstGeom>
          <a:solidFill>
            <a:srgbClr val="BFBFBF"/>
          </a:solidFill>
          <a:ln w="19050">
            <a:solidFill>
              <a:srgbClr val="E00F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7" name="Rectangle 46">
            <a:extLst>
              <a:ext uri="{FF2B5EF4-FFF2-40B4-BE49-F238E27FC236}">
                <a16:creationId xmlns:a16="http://schemas.microsoft.com/office/drawing/2014/main" id="{FDBBB2A1-E261-38D4-710B-E1AFCCD84965}"/>
              </a:ext>
            </a:extLst>
          </p:cNvPr>
          <p:cNvSpPr/>
          <p:nvPr/>
        </p:nvSpPr>
        <p:spPr>
          <a:xfrm>
            <a:off x="9455398" y="6454291"/>
            <a:ext cx="311727" cy="124691"/>
          </a:xfrm>
          <a:prstGeom prst="rect">
            <a:avLst/>
          </a:prstGeom>
          <a:solidFill>
            <a:srgbClr val="E00F8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8" name="TextBox 47">
            <a:extLst>
              <a:ext uri="{FF2B5EF4-FFF2-40B4-BE49-F238E27FC236}">
                <a16:creationId xmlns:a16="http://schemas.microsoft.com/office/drawing/2014/main" id="{05D4CAD2-42D3-6ACC-98FE-70F0AF6EB25B}"/>
              </a:ext>
            </a:extLst>
          </p:cNvPr>
          <p:cNvSpPr txBox="1"/>
          <p:nvPr/>
        </p:nvSpPr>
        <p:spPr>
          <a:xfrm>
            <a:off x="9767124" y="6220632"/>
            <a:ext cx="2327443"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EJ Distressed Municipality responded</a:t>
            </a:r>
          </a:p>
        </p:txBody>
      </p:sp>
      <p:sp>
        <p:nvSpPr>
          <p:cNvPr id="49" name="TextBox 48">
            <a:extLst>
              <a:ext uri="{FF2B5EF4-FFF2-40B4-BE49-F238E27FC236}">
                <a16:creationId xmlns:a16="http://schemas.microsoft.com/office/drawing/2014/main" id="{BCF1A2D0-2599-DD2F-03E9-9D06C3F02511}"/>
              </a:ext>
            </a:extLst>
          </p:cNvPr>
          <p:cNvSpPr txBox="1"/>
          <p:nvPr/>
        </p:nvSpPr>
        <p:spPr>
          <a:xfrm>
            <a:off x="9767125" y="6413518"/>
            <a:ext cx="2426689"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EJ Census Block Group responded</a:t>
            </a:r>
          </a:p>
        </p:txBody>
      </p:sp>
      <p:sp>
        <p:nvSpPr>
          <p:cNvPr id="50" name="TextBox 49">
            <a:extLst>
              <a:ext uri="{FF2B5EF4-FFF2-40B4-BE49-F238E27FC236}">
                <a16:creationId xmlns:a16="http://schemas.microsoft.com/office/drawing/2014/main" id="{264162FE-552C-B262-B306-4A04BBEEB307}"/>
              </a:ext>
            </a:extLst>
          </p:cNvPr>
          <p:cNvSpPr txBox="1"/>
          <p:nvPr/>
        </p:nvSpPr>
        <p:spPr>
          <a:xfrm>
            <a:off x="6397881" y="3337017"/>
            <a:ext cx="1741608"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COG region responses</a:t>
            </a:r>
          </a:p>
        </p:txBody>
      </p:sp>
      <p:graphicFrame>
        <p:nvGraphicFramePr>
          <p:cNvPr id="51" name="Chart 50">
            <a:extLst>
              <a:ext uri="{FF2B5EF4-FFF2-40B4-BE49-F238E27FC236}">
                <a16:creationId xmlns:a16="http://schemas.microsoft.com/office/drawing/2014/main" id="{EF6E7033-F0D5-F397-69A3-B5D52E419673}"/>
              </a:ext>
            </a:extLst>
          </p:cNvPr>
          <p:cNvGraphicFramePr>
            <a:graphicFrameLocks/>
          </p:cNvGraphicFramePr>
          <p:nvPr>
            <p:extLst>
              <p:ext uri="{D42A27DB-BD31-4B8C-83A1-F6EECF244321}">
                <p14:modId xmlns:p14="http://schemas.microsoft.com/office/powerpoint/2010/main" val="3807915167"/>
              </p:ext>
            </p:extLst>
          </p:nvPr>
        </p:nvGraphicFramePr>
        <p:xfrm>
          <a:off x="6002856" y="5413354"/>
          <a:ext cx="1700141" cy="1429103"/>
        </p:xfrm>
        <a:graphic>
          <a:graphicData uri="http://schemas.openxmlformats.org/drawingml/2006/chart">
            <c:chart xmlns:c="http://schemas.openxmlformats.org/drawingml/2006/chart" xmlns:r="http://schemas.openxmlformats.org/officeDocument/2006/relationships" r:id="rId7"/>
          </a:graphicData>
        </a:graphic>
      </p:graphicFrame>
      <p:sp>
        <p:nvSpPr>
          <p:cNvPr id="52" name="TextBox 51">
            <a:extLst>
              <a:ext uri="{FF2B5EF4-FFF2-40B4-BE49-F238E27FC236}">
                <a16:creationId xmlns:a16="http://schemas.microsoft.com/office/drawing/2014/main" id="{09A7EE57-1F5D-6233-1CE3-0EF123600B2C}"/>
              </a:ext>
            </a:extLst>
          </p:cNvPr>
          <p:cNvSpPr txBox="1"/>
          <p:nvPr/>
        </p:nvSpPr>
        <p:spPr>
          <a:xfrm>
            <a:off x="5795975" y="5920343"/>
            <a:ext cx="704965" cy="415498"/>
          </a:xfrm>
          <a:prstGeom prst="rect">
            <a:avLst/>
          </a:prstGeom>
          <a:noFill/>
        </p:spPr>
        <p:txBody>
          <a:bodyPr wrap="square">
            <a:spAutoFit/>
          </a:bodyPr>
          <a:lstStyle/>
          <a:p>
            <a:pPr algn="ctr"/>
            <a:r>
              <a:rPr lang="en-US" sz="1000" b="1" dirty="0">
                <a:solidFill>
                  <a:srgbClr val="2E0551"/>
                </a:solidFill>
                <a:latin typeface="Arial" panose="020B0604020202020204" pitchFamily="34" charset="0"/>
                <a:cs typeface="Arial" panose="020B0604020202020204" pitchFamily="34" charset="0"/>
              </a:rPr>
              <a:t>11%</a:t>
            </a:r>
          </a:p>
          <a:p>
            <a:pPr algn="ctr"/>
            <a:r>
              <a:rPr lang="en-US" sz="1000" b="1" dirty="0">
                <a:solidFill>
                  <a:srgbClr val="2E0551"/>
                </a:solidFill>
                <a:latin typeface="Arial" panose="020B0604020202020204" pitchFamily="34" charset="0"/>
                <a:cs typeface="Arial" panose="020B0604020202020204" pitchFamily="34" charset="0"/>
              </a:rPr>
              <a:t>Large</a:t>
            </a:r>
          </a:p>
        </p:txBody>
      </p:sp>
      <p:sp>
        <p:nvSpPr>
          <p:cNvPr id="53" name="TextBox 52">
            <a:extLst>
              <a:ext uri="{FF2B5EF4-FFF2-40B4-BE49-F238E27FC236}">
                <a16:creationId xmlns:a16="http://schemas.microsoft.com/office/drawing/2014/main" id="{4B4565C4-29CA-DC14-474D-0340A389DE61}"/>
              </a:ext>
            </a:extLst>
          </p:cNvPr>
          <p:cNvSpPr txBox="1"/>
          <p:nvPr/>
        </p:nvSpPr>
        <p:spPr>
          <a:xfrm>
            <a:off x="7165695" y="5823338"/>
            <a:ext cx="585575" cy="415498"/>
          </a:xfrm>
          <a:prstGeom prst="rect">
            <a:avLst/>
          </a:prstGeom>
          <a:noFill/>
        </p:spPr>
        <p:txBody>
          <a:bodyPr wrap="square">
            <a:spAutoFit/>
          </a:bodyPr>
          <a:lstStyle/>
          <a:p>
            <a:pPr algn="ctr"/>
            <a:r>
              <a:rPr lang="en-US" sz="1000" b="1" dirty="0">
                <a:solidFill>
                  <a:srgbClr val="A884CF"/>
                </a:solidFill>
                <a:latin typeface="Arial" panose="020B0604020202020204" pitchFamily="34" charset="0"/>
                <a:cs typeface="Arial" panose="020B0604020202020204" pitchFamily="34" charset="0"/>
              </a:rPr>
              <a:t>37%</a:t>
            </a:r>
          </a:p>
          <a:p>
            <a:pPr algn="ctr"/>
            <a:r>
              <a:rPr lang="en-US" sz="1000" b="1" dirty="0">
                <a:solidFill>
                  <a:srgbClr val="A884CF"/>
                </a:solidFill>
                <a:latin typeface="Arial" panose="020B0604020202020204" pitchFamily="34" charset="0"/>
                <a:cs typeface="Arial" panose="020B0604020202020204" pitchFamily="34" charset="0"/>
              </a:rPr>
              <a:t>Small</a:t>
            </a:r>
          </a:p>
        </p:txBody>
      </p:sp>
      <p:sp>
        <p:nvSpPr>
          <p:cNvPr id="54" name="TextBox 53">
            <a:extLst>
              <a:ext uri="{FF2B5EF4-FFF2-40B4-BE49-F238E27FC236}">
                <a16:creationId xmlns:a16="http://schemas.microsoft.com/office/drawing/2014/main" id="{B78785FE-020C-CCE5-9A61-AB40961AACA2}"/>
              </a:ext>
            </a:extLst>
          </p:cNvPr>
          <p:cNvSpPr txBox="1"/>
          <p:nvPr/>
        </p:nvSpPr>
        <p:spPr>
          <a:xfrm>
            <a:off x="7009327" y="6306382"/>
            <a:ext cx="983782" cy="415498"/>
          </a:xfrm>
          <a:prstGeom prst="rect">
            <a:avLst/>
          </a:prstGeom>
          <a:noFill/>
        </p:spPr>
        <p:txBody>
          <a:bodyPr wrap="square">
            <a:spAutoFit/>
          </a:bodyPr>
          <a:lstStyle/>
          <a:p>
            <a:pPr algn="ctr"/>
            <a:r>
              <a:rPr lang="en-US" sz="1000" b="1" dirty="0">
                <a:solidFill>
                  <a:srgbClr val="8150A6"/>
                </a:solidFill>
                <a:latin typeface="Arial" panose="020B0604020202020204" pitchFamily="34" charset="0"/>
                <a:cs typeface="Arial" panose="020B0604020202020204" pitchFamily="34" charset="0"/>
              </a:rPr>
              <a:t>23%</a:t>
            </a:r>
          </a:p>
          <a:p>
            <a:pPr algn="ctr"/>
            <a:r>
              <a:rPr lang="en-US" sz="1000" b="1" dirty="0">
                <a:solidFill>
                  <a:srgbClr val="8150A6"/>
                </a:solidFill>
                <a:latin typeface="Arial" panose="020B0604020202020204" pitchFamily="34" charset="0"/>
                <a:cs typeface="Arial" panose="020B0604020202020204" pitchFamily="34" charset="0"/>
              </a:rPr>
              <a:t>Small-Mid</a:t>
            </a:r>
          </a:p>
        </p:txBody>
      </p:sp>
      <p:sp>
        <p:nvSpPr>
          <p:cNvPr id="55" name="TextBox 54">
            <a:extLst>
              <a:ext uri="{FF2B5EF4-FFF2-40B4-BE49-F238E27FC236}">
                <a16:creationId xmlns:a16="http://schemas.microsoft.com/office/drawing/2014/main" id="{9EA83D5D-F270-4465-F888-FCD80D920606}"/>
              </a:ext>
            </a:extLst>
          </p:cNvPr>
          <p:cNvSpPr txBox="1"/>
          <p:nvPr/>
        </p:nvSpPr>
        <p:spPr>
          <a:xfrm>
            <a:off x="5715308" y="6299979"/>
            <a:ext cx="924074" cy="415498"/>
          </a:xfrm>
          <a:prstGeom prst="rect">
            <a:avLst/>
          </a:prstGeom>
          <a:noFill/>
        </p:spPr>
        <p:txBody>
          <a:bodyPr wrap="square">
            <a:spAutoFit/>
          </a:bodyPr>
          <a:lstStyle/>
          <a:p>
            <a:pPr algn="ctr"/>
            <a:r>
              <a:rPr lang="en-US" sz="1000" b="1" dirty="0">
                <a:solidFill>
                  <a:srgbClr val="5F1A88"/>
                </a:solidFill>
                <a:latin typeface="Arial" panose="020B0604020202020204" pitchFamily="34" charset="0"/>
                <a:cs typeface="Arial" panose="020B0604020202020204" pitchFamily="34" charset="0"/>
              </a:rPr>
              <a:t>29%</a:t>
            </a:r>
          </a:p>
          <a:p>
            <a:pPr algn="ctr"/>
            <a:r>
              <a:rPr lang="en-US" sz="1000" b="1" dirty="0">
                <a:solidFill>
                  <a:srgbClr val="5F1A88"/>
                </a:solidFill>
                <a:latin typeface="Arial" panose="020B0604020202020204" pitchFamily="34" charset="0"/>
                <a:cs typeface="Arial" panose="020B0604020202020204" pitchFamily="34" charset="0"/>
              </a:rPr>
              <a:t>Mid-Large</a:t>
            </a:r>
          </a:p>
        </p:txBody>
      </p:sp>
      <p:grpSp>
        <p:nvGrpSpPr>
          <p:cNvPr id="56" name="Group 55">
            <a:extLst>
              <a:ext uri="{FF2B5EF4-FFF2-40B4-BE49-F238E27FC236}">
                <a16:creationId xmlns:a16="http://schemas.microsoft.com/office/drawing/2014/main" id="{AA44A63C-CF65-2744-3EAD-4C87B229FA19}"/>
              </a:ext>
            </a:extLst>
          </p:cNvPr>
          <p:cNvGrpSpPr/>
          <p:nvPr/>
        </p:nvGrpSpPr>
        <p:grpSpPr>
          <a:xfrm>
            <a:off x="2282546" y="2438789"/>
            <a:ext cx="2201512" cy="1210451"/>
            <a:chOff x="1748790" y="4662401"/>
            <a:chExt cx="2201512" cy="1210451"/>
          </a:xfrm>
        </p:grpSpPr>
        <p:graphicFrame>
          <p:nvGraphicFramePr>
            <p:cNvPr id="57" name="Chart 56">
              <a:extLst>
                <a:ext uri="{FF2B5EF4-FFF2-40B4-BE49-F238E27FC236}">
                  <a16:creationId xmlns:a16="http://schemas.microsoft.com/office/drawing/2014/main" id="{D362F9B5-4CD9-2319-16B8-5E29487ADEFB}"/>
                </a:ext>
              </a:extLst>
            </p:cNvPr>
            <p:cNvGraphicFramePr>
              <a:graphicFrameLocks/>
            </p:cNvGraphicFramePr>
            <p:nvPr>
              <p:extLst>
                <p:ext uri="{D42A27DB-BD31-4B8C-83A1-F6EECF244321}">
                  <p14:modId xmlns:p14="http://schemas.microsoft.com/office/powerpoint/2010/main" val="742259768"/>
                </p:ext>
              </p:extLst>
            </p:nvPr>
          </p:nvGraphicFramePr>
          <p:xfrm>
            <a:off x="1748790" y="4662401"/>
            <a:ext cx="2201512" cy="1210451"/>
          </p:xfrm>
          <a:graphic>
            <a:graphicData uri="http://schemas.openxmlformats.org/drawingml/2006/chart">
              <c:chart xmlns:c="http://schemas.openxmlformats.org/drawingml/2006/chart" xmlns:r="http://schemas.openxmlformats.org/officeDocument/2006/relationships" r:id="rId8"/>
            </a:graphicData>
          </a:graphic>
        </p:graphicFrame>
        <p:sp>
          <p:nvSpPr>
            <p:cNvPr id="58" name="TextBox 57">
              <a:extLst>
                <a:ext uri="{FF2B5EF4-FFF2-40B4-BE49-F238E27FC236}">
                  <a16:creationId xmlns:a16="http://schemas.microsoft.com/office/drawing/2014/main" id="{FBF4B1F3-F029-9EEB-E555-BC2F20E48A2B}"/>
                </a:ext>
              </a:extLst>
            </p:cNvPr>
            <p:cNvSpPr txBox="1"/>
            <p:nvPr/>
          </p:nvSpPr>
          <p:spPr>
            <a:xfrm>
              <a:off x="2778332" y="5046327"/>
              <a:ext cx="5442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057"/>
                  </a:solidFill>
                  <a:effectLst/>
                  <a:uLnTx/>
                  <a:uFillTx/>
                  <a:latin typeface="Century Gothic" panose="020B0502020202020204" pitchFamily="34" charset="0"/>
                  <a:ea typeface="+mn-ea"/>
                  <a:cs typeface="+mn-cs"/>
                </a:rPr>
                <a:t>84</a:t>
              </a:r>
            </a:p>
          </p:txBody>
        </p:sp>
        <p:sp>
          <p:nvSpPr>
            <p:cNvPr id="59" name="TextBox 58">
              <a:extLst>
                <a:ext uri="{FF2B5EF4-FFF2-40B4-BE49-F238E27FC236}">
                  <a16:creationId xmlns:a16="http://schemas.microsoft.com/office/drawing/2014/main" id="{412D08EC-116A-8F0F-A823-7D56ED9AEA10}"/>
                </a:ext>
              </a:extLst>
            </p:cNvPr>
            <p:cNvSpPr txBox="1"/>
            <p:nvPr/>
          </p:nvSpPr>
          <p:spPr>
            <a:xfrm>
              <a:off x="2362452" y="5046327"/>
              <a:ext cx="5442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057"/>
                  </a:solidFill>
                  <a:effectLst/>
                  <a:uLnTx/>
                  <a:uFillTx/>
                  <a:latin typeface="Century Gothic" panose="020B0502020202020204" pitchFamily="34" charset="0"/>
                  <a:ea typeface="+mn-ea"/>
                  <a:cs typeface="+mn-cs"/>
                </a:rPr>
                <a:t>85</a:t>
              </a:r>
              <a:endParaRPr kumimoji="0" lang="en-US" sz="1200" b="1" i="0" u="none" strike="noStrike" kern="1200" cap="none" spc="0" normalizeH="0" baseline="0" noProof="0" dirty="0">
                <a:ln>
                  <a:noFill/>
                </a:ln>
                <a:solidFill>
                  <a:srgbClr val="004057"/>
                </a:solidFill>
                <a:effectLst/>
                <a:uLnTx/>
                <a:uFillTx/>
                <a:latin typeface="Century Gothic" panose="020B0502020202020204" pitchFamily="34" charset="0"/>
                <a:ea typeface="+mn-ea"/>
                <a:cs typeface="+mn-cs"/>
              </a:endParaRPr>
            </a:p>
          </p:txBody>
        </p:sp>
      </p:grpSp>
      <p:sp>
        <p:nvSpPr>
          <p:cNvPr id="60" name="Text Placeholder 3">
            <a:extLst>
              <a:ext uri="{FF2B5EF4-FFF2-40B4-BE49-F238E27FC236}">
                <a16:creationId xmlns:a16="http://schemas.microsoft.com/office/drawing/2014/main" id="{3B875489-B8E7-72B9-7469-3544CB5B711B}"/>
              </a:ext>
            </a:extLst>
          </p:cNvPr>
          <p:cNvSpPr txBox="1">
            <a:spLocks/>
          </p:cNvSpPr>
          <p:nvPr/>
        </p:nvSpPr>
        <p:spPr>
          <a:xfrm>
            <a:off x="144363" y="3718131"/>
            <a:ext cx="4073679" cy="3214968"/>
          </a:xfrm>
          <a:prstGeom prst="rect">
            <a:avLst/>
          </a:prstGeom>
        </p:spPr>
        <p:txBody>
          <a:bodyPr vert="horz" lIns="91440" tIns="45720" rIns="91440" bIns="45720" numCol="1" rtlCol="0">
            <a:normAutofit lnSpcReduction="10000"/>
          </a:bodyPr>
          <a:lstStyle>
            <a:lvl1pPr marL="228600" indent="-228600" algn="l" defTabSz="914400" rtl="0" eaLnBrk="1" latinLnBrk="0" hangingPunct="1">
              <a:lnSpc>
                <a:spcPct val="100000"/>
              </a:lnSpc>
              <a:spcBef>
                <a:spcPts val="1000"/>
              </a:spcBef>
              <a:spcAft>
                <a:spcPts val="600"/>
              </a:spcAft>
              <a:buClr>
                <a:srgbClr val="006699"/>
              </a:buClr>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spcAft>
                <a:spcPts val="600"/>
              </a:spcAft>
              <a:buClr>
                <a:srgbClr val="006699"/>
              </a:buClr>
              <a:buFont typeface="Open Sans" panose="020B0606030504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spcAft>
                <a:spcPts val="600"/>
              </a:spcAft>
              <a:buClr>
                <a:srgbClr val="006699"/>
              </a:buClr>
              <a:buFont typeface="Arial" panose="020B0604020202020204" pitchFamily="34" charset="0"/>
              <a:buChar char="•"/>
              <a:defRPr sz="200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spcAft>
                <a:spcPts val="600"/>
              </a:spcAft>
              <a:buClr>
                <a:srgbClr val="006699"/>
              </a:buClr>
              <a:buFont typeface="Open Sans" panose="020B0606030504020204" pitchFamily="34" charset="0"/>
              <a:buChar char="−"/>
              <a:defRPr sz="18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spcAft>
                <a:spcPts val="600"/>
              </a:spcAft>
              <a:buClr>
                <a:srgbClr val="006699"/>
              </a:buClr>
              <a:buFont typeface="Courier New" panose="02070309020205020404" pitchFamily="49" charset="0"/>
              <a:buChar char="o"/>
              <a:defRPr sz="180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0"/>
              </a:spcBef>
            </a:pPr>
            <a:r>
              <a:rPr lang="en-US" sz="1600" dirty="0">
                <a:latin typeface="Arial" panose="020B0604020202020204" pitchFamily="34" charset="0"/>
                <a:cs typeface="Arial" panose="020B0604020202020204" pitchFamily="34" charset="0"/>
              </a:rPr>
              <a:t>84 survey responses</a:t>
            </a:r>
          </a:p>
          <a:p>
            <a:pPr marL="171450" indent="-171450">
              <a:spcBef>
                <a:spcPts val="0"/>
              </a:spcBef>
            </a:pPr>
            <a:r>
              <a:rPr lang="en-US" sz="1600" dirty="0">
                <a:latin typeface="Arial" panose="020B0604020202020204" pitchFamily="34" charset="0"/>
                <a:cs typeface="Arial" panose="020B0604020202020204" pitchFamily="34" charset="0"/>
              </a:rPr>
              <a:t>All 9 regional COGs represented</a:t>
            </a:r>
          </a:p>
          <a:p>
            <a:pPr marL="171450" indent="-171450">
              <a:spcBef>
                <a:spcPts val="0"/>
              </a:spcBef>
            </a:pPr>
            <a:r>
              <a:rPr lang="en-US" sz="1600" dirty="0">
                <a:latin typeface="Arial" panose="020B0604020202020204" pitchFamily="34" charset="0"/>
                <a:cs typeface="Arial" panose="020B0604020202020204" pitchFamily="34" charset="0"/>
              </a:rPr>
              <a:t>60% of responses - Smaller municipalities (population under 20,000) and 40% of responses - Larger municipalities (over 20,000)</a:t>
            </a:r>
          </a:p>
          <a:p>
            <a:pPr marL="171450" indent="-171450">
              <a:spcBef>
                <a:spcPts val="0"/>
              </a:spcBef>
            </a:pPr>
            <a:r>
              <a:rPr lang="en-US" sz="1600" dirty="0">
                <a:latin typeface="Arial" panose="020B0604020202020204" pitchFamily="34" charset="0"/>
                <a:cs typeface="Arial" panose="020B0604020202020204" pitchFamily="34" charset="0"/>
              </a:rPr>
              <a:t>Similar response rates by inland and coastal municipalities</a:t>
            </a:r>
          </a:p>
          <a:p>
            <a:pPr marL="171450" indent="-171450">
              <a:spcBef>
                <a:spcPts val="0"/>
              </a:spcBef>
            </a:pPr>
            <a:r>
              <a:rPr lang="en-US" sz="1600" dirty="0">
                <a:latin typeface="Arial" panose="020B0604020202020204" pitchFamily="34" charset="0"/>
                <a:cs typeface="Arial" panose="020B0604020202020204" pitchFamily="34" charset="0"/>
              </a:rPr>
              <a:t>Environmental Justice communities were well represented - 84 census block groups and 16 designated distressed municipalities responded</a:t>
            </a:r>
          </a:p>
        </p:txBody>
      </p:sp>
    </p:spTree>
    <p:extLst>
      <p:ext uri="{BB962C8B-B14F-4D97-AF65-F5344CB8AC3E}">
        <p14:creationId xmlns:p14="http://schemas.microsoft.com/office/powerpoint/2010/main" val="4258989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165539"/>
            <a:ext cx="11755820" cy="814945"/>
          </a:xfrm>
        </p:spPr>
        <p:txBody>
          <a:bodyPr>
            <a:noAutofit/>
          </a:bodyPr>
          <a:lstStyle/>
          <a:p>
            <a:pPr algn="l"/>
            <a:r>
              <a:rPr lang="en-US" b="1" dirty="0">
                <a:latin typeface="Arial" panose="020B0604020202020204" pitchFamily="34" charset="0"/>
                <a:cs typeface="Arial" panose="020B0604020202020204" pitchFamily="34" charset="0"/>
              </a:rPr>
              <a:t>Survey Responses</a:t>
            </a:r>
          </a:p>
        </p:txBody>
      </p:sp>
      <p:pic>
        <p:nvPicPr>
          <p:cNvPr id="16" name="Picture 15">
            <a:extLst>
              <a:ext uri="{FF2B5EF4-FFF2-40B4-BE49-F238E27FC236}">
                <a16:creationId xmlns:a16="http://schemas.microsoft.com/office/drawing/2014/main" id="{162FD287-F319-536D-9ADF-C3E293657D4F}"/>
              </a:ext>
            </a:extLst>
          </p:cNvPr>
          <p:cNvPicPr>
            <a:picLocks noChangeAspect="1"/>
          </p:cNvPicPr>
          <p:nvPr/>
        </p:nvPicPr>
        <p:blipFill>
          <a:blip r:embed="rId3"/>
          <a:stretch>
            <a:fillRect/>
          </a:stretch>
        </p:blipFill>
        <p:spPr>
          <a:xfrm>
            <a:off x="218091" y="120193"/>
            <a:ext cx="5666343" cy="3187318"/>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F7CF99C8-68A5-99C0-3A6D-C5BFDFE3E240}"/>
              </a:ext>
            </a:extLst>
          </p:cNvPr>
          <p:cNvPicPr>
            <a:picLocks noChangeAspect="1"/>
          </p:cNvPicPr>
          <p:nvPr/>
        </p:nvPicPr>
        <p:blipFill>
          <a:blip r:embed="rId4"/>
          <a:stretch>
            <a:fillRect/>
          </a:stretch>
        </p:blipFill>
        <p:spPr>
          <a:xfrm>
            <a:off x="6314091" y="119792"/>
            <a:ext cx="5666343" cy="3187318"/>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9222D0AC-AEED-543E-9DBF-733865785DEF}"/>
              </a:ext>
            </a:extLst>
          </p:cNvPr>
          <p:cNvPicPr>
            <a:picLocks noChangeAspect="1"/>
          </p:cNvPicPr>
          <p:nvPr/>
        </p:nvPicPr>
        <p:blipFill>
          <a:blip r:embed="rId5"/>
          <a:stretch>
            <a:fillRect/>
          </a:stretch>
        </p:blipFill>
        <p:spPr>
          <a:xfrm>
            <a:off x="218090" y="3549193"/>
            <a:ext cx="5666343" cy="3187318"/>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6DF48980-69E4-8770-1F47-6E65B9BE6063}"/>
              </a:ext>
            </a:extLst>
          </p:cNvPr>
          <p:cNvPicPr>
            <a:picLocks noChangeAspect="1"/>
          </p:cNvPicPr>
          <p:nvPr/>
        </p:nvPicPr>
        <p:blipFill>
          <a:blip r:embed="rId6"/>
          <a:stretch>
            <a:fillRect/>
          </a:stretch>
        </p:blipFill>
        <p:spPr>
          <a:xfrm>
            <a:off x="6314092" y="3549193"/>
            <a:ext cx="5666343" cy="31873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0175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1" dirty="0">
                <a:latin typeface="Arial" panose="020B0604020202020204" pitchFamily="34" charset="0"/>
                <a:cs typeface="Arial" panose="020B0604020202020204" pitchFamily="34" charset="0"/>
              </a:rPr>
              <a:t>Partner Agency &amp; Organization Meetings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60984" y="969467"/>
            <a:ext cx="7164712" cy="5123136"/>
          </a:xfrm>
        </p:spPr>
        <p:txBody>
          <a:bodyPr>
            <a:normAutofit/>
          </a:bodyPr>
          <a:lstStyle/>
          <a:p>
            <a:pPr marL="514350" indent="-514350">
              <a:buFont typeface="+mj-lt"/>
              <a:buAutoNum type="arabicPeriod"/>
            </a:pPr>
            <a:r>
              <a:rPr lang="en-US" dirty="0">
                <a:latin typeface="Arial" panose="020B0604020202020204" pitchFamily="34" charset="0"/>
                <a:cs typeface="Arial" panose="020B0604020202020204" pitchFamily="34" charset="0"/>
              </a:rPr>
              <a:t>Which findings of the municipal survey are the most important and why?</a:t>
            </a:r>
          </a:p>
          <a:p>
            <a:pPr marL="514350" indent="-514350">
              <a:buFont typeface="+mj-lt"/>
              <a:buAutoNum type="arabicPeriod"/>
            </a:pPr>
            <a:r>
              <a:rPr lang="en-US" dirty="0">
                <a:latin typeface="Arial" panose="020B0604020202020204" pitchFamily="34" charset="0"/>
                <a:cs typeface="Arial" panose="020B0604020202020204" pitchFamily="34" charset="0"/>
              </a:rPr>
              <a:t>What is your agency already doing to address flooding and flood resilience?</a:t>
            </a:r>
          </a:p>
          <a:p>
            <a:pPr marL="514350" indent="-514350">
              <a:buFont typeface="+mj-lt"/>
              <a:buAutoNum type="arabicPeriod"/>
            </a:pPr>
            <a:r>
              <a:rPr lang="en-US" dirty="0">
                <a:latin typeface="Arial" panose="020B0604020202020204" pitchFamily="34" charset="0"/>
                <a:cs typeface="Arial" panose="020B0604020202020204" pitchFamily="34" charset="0"/>
              </a:rPr>
              <a:t>What else could your agency do to help address flooding and flood resilience?</a:t>
            </a:r>
          </a:p>
          <a:p>
            <a:pPr marL="514350" indent="-514350">
              <a:buFont typeface="+mj-lt"/>
              <a:buAutoNum type="arabicPeriod"/>
            </a:pPr>
            <a:r>
              <a:rPr lang="en-US" dirty="0">
                <a:latin typeface="Arial" panose="020B0604020202020204" pitchFamily="34" charset="0"/>
                <a:cs typeface="Arial" panose="020B0604020202020204" pitchFamily="34" charset="0"/>
              </a:rPr>
              <a:t>What roadblocks does your agency face in addressing flood-related issues, and how could CCM or other agencies help?  </a:t>
            </a:r>
          </a:p>
        </p:txBody>
      </p:sp>
      <p:sp>
        <p:nvSpPr>
          <p:cNvPr id="5" name="TextBox 4">
            <a:extLst>
              <a:ext uri="{FF2B5EF4-FFF2-40B4-BE49-F238E27FC236}">
                <a16:creationId xmlns:a16="http://schemas.microsoft.com/office/drawing/2014/main" id="{76C91559-A282-48A8-618D-5A6F390D58A7}"/>
              </a:ext>
            </a:extLst>
          </p:cNvPr>
          <p:cNvSpPr txBox="1"/>
          <p:nvPr/>
        </p:nvSpPr>
        <p:spPr>
          <a:xfrm>
            <a:off x="466304" y="1068619"/>
            <a:ext cx="3701630" cy="3431709"/>
          </a:xfrm>
          <a:prstGeom prst="rect">
            <a:avLst/>
          </a:prstGeom>
          <a:solidFill>
            <a:srgbClr val="006699">
              <a:alpha val="10196"/>
            </a:srgbClr>
          </a:solidFill>
          <a:ln w="12700">
            <a:solidFill>
              <a:srgbClr val="006699">
                <a:alpha val="89000"/>
              </a:srgbClr>
            </a:solidFill>
          </a:ln>
        </p:spPr>
        <p:txBody>
          <a:bodyPr wrap="square" lIns="182880" tIns="182880" rIns="182880" bIns="182880" rtlCol="0">
            <a:spAutoFit/>
          </a:bodyPr>
          <a:lstStyle/>
          <a:p>
            <a:pPr marL="342900" indent="-342900">
              <a:spcAft>
                <a:spcPts val="600"/>
              </a:spcAft>
              <a:buFont typeface="Arial" panose="020B0604020202020204" pitchFamily="34" charset="0"/>
              <a:buChar char="•"/>
            </a:pPr>
            <a:r>
              <a:rPr lang="en-US" sz="2400" b="1" dirty="0">
                <a:solidFill>
                  <a:srgbClr val="203864"/>
                </a:solidFill>
                <a:latin typeface="Arial" panose="020B0604020202020204" pitchFamily="34" charset="0"/>
                <a:ea typeface="Open Sans" panose="020B0606030504020204" pitchFamily="34" charset="0"/>
                <a:cs typeface="Arial" panose="020B0604020202020204" pitchFamily="34" charset="0"/>
              </a:rPr>
              <a:t>Regional Councils of Government</a:t>
            </a:r>
          </a:p>
          <a:p>
            <a:pPr marL="342900" indent="-342900">
              <a:spcAft>
                <a:spcPts val="600"/>
              </a:spcAft>
              <a:buFont typeface="Arial" panose="020B0604020202020204" pitchFamily="34" charset="0"/>
              <a:buChar char="•"/>
            </a:pPr>
            <a:r>
              <a:rPr lang="en-US" sz="2400" b="1" dirty="0">
                <a:solidFill>
                  <a:srgbClr val="203864"/>
                </a:solidFill>
                <a:latin typeface="Arial" panose="020B0604020202020204" pitchFamily="34" charset="0"/>
                <a:ea typeface="Open Sans" panose="020B0606030504020204" pitchFamily="34" charset="0"/>
                <a:cs typeface="Arial" panose="020B0604020202020204" pitchFamily="34" charset="0"/>
              </a:rPr>
              <a:t>CT DEEP</a:t>
            </a:r>
          </a:p>
          <a:p>
            <a:pPr marL="342900" indent="-342900">
              <a:spcAft>
                <a:spcPts val="600"/>
              </a:spcAft>
              <a:buFont typeface="Arial" panose="020B0604020202020204" pitchFamily="34" charset="0"/>
              <a:buChar char="•"/>
            </a:pPr>
            <a:r>
              <a:rPr lang="en-US" sz="2400" b="1" dirty="0">
                <a:solidFill>
                  <a:srgbClr val="203864"/>
                </a:solidFill>
                <a:latin typeface="Arial" panose="020B0604020202020204" pitchFamily="34" charset="0"/>
                <a:ea typeface="Open Sans" panose="020B0606030504020204" pitchFamily="34" charset="0"/>
                <a:cs typeface="Arial" panose="020B0604020202020204" pitchFamily="34" charset="0"/>
              </a:rPr>
              <a:t>CT OPM</a:t>
            </a:r>
          </a:p>
          <a:p>
            <a:pPr marL="342900" indent="-342900">
              <a:spcAft>
                <a:spcPts val="600"/>
              </a:spcAft>
              <a:buFont typeface="Arial" panose="020B0604020202020204" pitchFamily="34" charset="0"/>
              <a:buChar char="•"/>
            </a:pPr>
            <a:r>
              <a:rPr lang="en-US" sz="2400" b="1" dirty="0">
                <a:solidFill>
                  <a:srgbClr val="203864"/>
                </a:solidFill>
                <a:latin typeface="Arial" panose="020B0604020202020204" pitchFamily="34" charset="0"/>
                <a:ea typeface="Open Sans" panose="020B0606030504020204" pitchFamily="34" charset="0"/>
                <a:cs typeface="Arial" panose="020B0604020202020204" pitchFamily="34" charset="0"/>
              </a:rPr>
              <a:t>CT DEMHS</a:t>
            </a:r>
          </a:p>
          <a:p>
            <a:pPr marL="342900" indent="-342900">
              <a:spcAft>
                <a:spcPts val="600"/>
              </a:spcAft>
              <a:buFont typeface="Arial" panose="020B0604020202020204" pitchFamily="34" charset="0"/>
              <a:buChar char="•"/>
            </a:pPr>
            <a:r>
              <a:rPr lang="en-US" sz="2400" b="1" dirty="0">
                <a:solidFill>
                  <a:srgbClr val="203864"/>
                </a:solidFill>
                <a:latin typeface="Arial" panose="020B0604020202020204" pitchFamily="34" charset="0"/>
                <a:ea typeface="Open Sans" panose="020B0606030504020204" pitchFamily="34" charset="0"/>
                <a:cs typeface="Arial" panose="020B0604020202020204" pitchFamily="34" charset="0"/>
              </a:rPr>
              <a:t>CT DOT</a:t>
            </a:r>
          </a:p>
          <a:p>
            <a:pPr marL="342900" indent="-342900">
              <a:spcAft>
                <a:spcPts val="600"/>
              </a:spcAft>
              <a:buFont typeface="Arial" panose="020B0604020202020204" pitchFamily="34" charset="0"/>
              <a:buChar char="•"/>
            </a:pPr>
            <a:r>
              <a:rPr lang="en-US" sz="2400" b="1" dirty="0">
                <a:solidFill>
                  <a:srgbClr val="203864"/>
                </a:solidFill>
                <a:latin typeface="Arial" panose="020B0604020202020204" pitchFamily="34" charset="0"/>
                <a:ea typeface="Open Sans" panose="020B0606030504020204" pitchFamily="34" charset="0"/>
                <a:cs typeface="Arial" panose="020B0604020202020204" pitchFamily="34" charset="0"/>
              </a:rPr>
              <a:t>CT Green Bank</a:t>
            </a:r>
          </a:p>
        </p:txBody>
      </p:sp>
    </p:spTree>
    <p:extLst>
      <p:ext uri="{BB962C8B-B14F-4D97-AF65-F5344CB8AC3E}">
        <p14:creationId xmlns:p14="http://schemas.microsoft.com/office/powerpoint/2010/main" val="88400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374862"/>
            <a:ext cx="11755820" cy="543909"/>
          </a:xfrm>
        </p:spPr>
        <p:txBody>
          <a:bodyPr>
            <a:noAutofit/>
          </a:bodyPr>
          <a:lstStyle/>
          <a:p>
            <a:pPr algn="l"/>
            <a:r>
              <a:rPr lang="en-US" b="1" dirty="0">
                <a:latin typeface="Arial" panose="020B0604020202020204" pitchFamily="34" charset="0"/>
                <a:cs typeface="Arial" panose="020B0604020202020204" pitchFamily="34" charset="0"/>
              </a:rPr>
              <a:t>What We Learned – Major Takeaways from Survey and Agency Meetings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8792" y="1432192"/>
            <a:ext cx="5747208" cy="4671427"/>
          </a:xfrm>
        </p:spPr>
        <p:txBody>
          <a:bodyPr>
            <a:normAutofit/>
          </a:bodyPr>
          <a:lstStyle/>
          <a:p>
            <a:pPr marL="339725" indent="-339725"/>
            <a:r>
              <a:rPr lang="en-US" b="1" dirty="0">
                <a:latin typeface="Arial" panose="020B0604020202020204" pitchFamily="34" charset="0"/>
                <a:cs typeface="Arial" panose="020B0604020202020204" pitchFamily="34" charset="0"/>
              </a:rPr>
              <a:t>Drainage-related flooding </a:t>
            </a:r>
            <a:r>
              <a:rPr lang="en-US" dirty="0">
                <a:latin typeface="Arial" panose="020B0604020202020204" pitchFamily="34" charset="0"/>
                <a:cs typeface="Arial" panose="020B0604020202020204" pitchFamily="34" charset="0"/>
              </a:rPr>
              <a:t>was cited as the most common type of flooding.</a:t>
            </a:r>
          </a:p>
          <a:p>
            <a:pPr marL="339725" indent="-339725"/>
            <a:r>
              <a:rPr lang="en-US" b="1" dirty="0">
                <a:latin typeface="Arial" panose="020B0604020202020204" pitchFamily="34" charset="0"/>
                <a:cs typeface="Arial" panose="020B0604020202020204" pitchFamily="34" charset="0"/>
              </a:rPr>
              <a:t>Flood damage to transportation infrastructure (i.e., flooded roads) and residential areas </a:t>
            </a:r>
            <a:r>
              <a:rPr lang="en-US" dirty="0">
                <a:latin typeface="Arial" panose="020B0604020202020204" pitchFamily="34" charset="0"/>
                <a:cs typeface="Arial" panose="020B0604020202020204" pitchFamily="34" charset="0"/>
              </a:rPr>
              <a:t>was cited</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as the most urgent flooding impacts.</a:t>
            </a:r>
          </a:p>
        </p:txBody>
      </p:sp>
      <p:grpSp>
        <p:nvGrpSpPr>
          <p:cNvPr id="13" name="Group 12">
            <a:extLst>
              <a:ext uri="{FF2B5EF4-FFF2-40B4-BE49-F238E27FC236}">
                <a16:creationId xmlns:a16="http://schemas.microsoft.com/office/drawing/2014/main" id="{56309E35-E23C-6AF9-4CED-15343089E692}"/>
              </a:ext>
            </a:extLst>
          </p:cNvPr>
          <p:cNvGrpSpPr/>
          <p:nvPr/>
        </p:nvGrpSpPr>
        <p:grpSpPr>
          <a:xfrm>
            <a:off x="6673670" y="1298959"/>
            <a:ext cx="5002781" cy="2910334"/>
            <a:chOff x="6971129" y="1155739"/>
            <a:chExt cx="5002781" cy="2910334"/>
          </a:xfrm>
        </p:grpSpPr>
        <p:pic>
          <p:nvPicPr>
            <p:cNvPr id="5" name="Picture 4" descr="A picture containing sky, outdoor, way, light&#10;&#10;Description automatically generated">
              <a:extLst>
                <a:ext uri="{FF2B5EF4-FFF2-40B4-BE49-F238E27FC236}">
                  <a16:creationId xmlns:a16="http://schemas.microsoft.com/office/drawing/2014/main" id="{7C6B9D42-9DB8-BB56-691B-2BAE69AE31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57" r="12609" b="22557"/>
            <a:stretch/>
          </p:blipFill>
          <p:spPr>
            <a:xfrm>
              <a:off x="6971129" y="1155739"/>
              <a:ext cx="5002781" cy="2910334"/>
            </a:xfrm>
            <a:prstGeom prst="rect">
              <a:avLst/>
            </a:prstGeom>
          </p:spPr>
        </p:pic>
        <p:sp>
          <p:nvSpPr>
            <p:cNvPr id="8" name="Title 1">
              <a:extLst>
                <a:ext uri="{FF2B5EF4-FFF2-40B4-BE49-F238E27FC236}">
                  <a16:creationId xmlns:a16="http://schemas.microsoft.com/office/drawing/2014/main" id="{9F0BF32B-2EB5-43A4-661A-77FEDB14A222}"/>
                </a:ext>
              </a:extLst>
            </p:cNvPr>
            <p:cNvSpPr txBox="1">
              <a:spLocks/>
            </p:cNvSpPr>
            <p:nvPr/>
          </p:nvSpPr>
          <p:spPr>
            <a:xfrm>
              <a:off x="6971129" y="3771781"/>
              <a:ext cx="3058018" cy="275771"/>
            </a:xfrm>
            <a:prstGeom prst="rect">
              <a:avLst/>
            </a:prstGeom>
          </p:spPr>
          <p:txBody>
            <a:bodyPr vert="horz" lIns="91440" tIns="45720" rIns="91440" bIns="45720" rtlCol="0" anchor="ctr">
              <a:noAutofit/>
            </a:bodyPr>
            <a:lstStyle>
              <a:lvl1pPr algn="l" defTabSz="1341150" rtl="0" eaLnBrk="1" latinLnBrk="0" hangingPunct="1">
                <a:lnSpc>
                  <a:spcPct val="90000"/>
                </a:lnSpc>
                <a:spcBef>
                  <a:spcPct val="0"/>
                </a:spcBef>
                <a:buNone/>
                <a:defRPr sz="3700" kern="1200">
                  <a:solidFill>
                    <a:schemeClr val="bg1"/>
                  </a:solidFill>
                  <a:latin typeface="Century Gothic" panose="020B0502020202020204" pitchFamily="34" charset="0"/>
                  <a:ea typeface="+mj-ea"/>
                  <a:cs typeface="+mj-cs"/>
                </a:defRPr>
              </a:lvl1pPr>
            </a:lstStyle>
            <a:p>
              <a:r>
                <a:rPr lang="en-US" sz="1000" dirty="0">
                  <a:latin typeface="Arial" panose="020B0604020202020204" pitchFamily="34" charset="0"/>
                  <a:ea typeface="Open Sans" panose="020B0606030504020204" pitchFamily="34" charset="0"/>
                  <a:cs typeface="Arial" panose="020B0604020202020204" pitchFamily="34" charset="0"/>
                </a:rPr>
                <a:t>Source: City of Danbury (Summer 2021)</a:t>
              </a:r>
            </a:p>
          </p:txBody>
        </p:sp>
      </p:grpSp>
      <p:grpSp>
        <p:nvGrpSpPr>
          <p:cNvPr id="12" name="Group 11">
            <a:extLst>
              <a:ext uri="{FF2B5EF4-FFF2-40B4-BE49-F238E27FC236}">
                <a16:creationId xmlns:a16="http://schemas.microsoft.com/office/drawing/2014/main" id="{1C535C41-337E-E76F-9C92-53A1B449DB35}"/>
              </a:ext>
            </a:extLst>
          </p:cNvPr>
          <p:cNvGrpSpPr/>
          <p:nvPr/>
        </p:nvGrpSpPr>
        <p:grpSpPr>
          <a:xfrm>
            <a:off x="6673670" y="4304803"/>
            <a:ext cx="3184998" cy="2387659"/>
            <a:chOff x="6971129" y="4161583"/>
            <a:chExt cx="3184998" cy="2387659"/>
          </a:xfrm>
        </p:grpSpPr>
        <p:pic>
          <p:nvPicPr>
            <p:cNvPr id="10" name="Picture 9" descr="A car in a flooded street&#10;&#10;Description automatically generated">
              <a:extLst>
                <a:ext uri="{FF2B5EF4-FFF2-40B4-BE49-F238E27FC236}">
                  <a16:creationId xmlns:a16="http://schemas.microsoft.com/office/drawing/2014/main" id="{A09529B4-32C8-0026-7281-09973E88C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1129" y="4161583"/>
              <a:ext cx="3184998" cy="2387659"/>
            </a:xfrm>
            <a:prstGeom prst="rect">
              <a:avLst/>
            </a:prstGeom>
          </p:spPr>
        </p:pic>
        <p:sp>
          <p:nvSpPr>
            <p:cNvPr id="11" name="Title 1">
              <a:extLst>
                <a:ext uri="{FF2B5EF4-FFF2-40B4-BE49-F238E27FC236}">
                  <a16:creationId xmlns:a16="http://schemas.microsoft.com/office/drawing/2014/main" id="{B6952CEE-ADBF-20DA-FFA3-22ECDBB2F209}"/>
                </a:ext>
              </a:extLst>
            </p:cNvPr>
            <p:cNvSpPr txBox="1">
              <a:spLocks/>
            </p:cNvSpPr>
            <p:nvPr/>
          </p:nvSpPr>
          <p:spPr>
            <a:xfrm>
              <a:off x="6971129" y="6273471"/>
              <a:ext cx="3058018" cy="275771"/>
            </a:xfrm>
            <a:prstGeom prst="rect">
              <a:avLst/>
            </a:prstGeom>
          </p:spPr>
          <p:txBody>
            <a:bodyPr vert="horz" lIns="91440" tIns="45720" rIns="91440" bIns="45720" rtlCol="0" anchor="ctr">
              <a:noAutofit/>
            </a:bodyPr>
            <a:lstStyle>
              <a:lvl1pPr algn="l" defTabSz="1341150" rtl="0" eaLnBrk="1" latinLnBrk="0" hangingPunct="1">
                <a:lnSpc>
                  <a:spcPct val="90000"/>
                </a:lnSpc>
                <a:spcBef>
                  <a:spcPct val="0"/>
                </a:spcBef>
                <a:buNone/>
                <a:defRPr sz="3700" kern="1200">
                  <a:solidFill>
                    <a:schemeClr val="bg1"/>
                  </a:solidFill>
                  <a:latin typeface="Century Gothic" panose="020B0502020202020204" pitchFamily="34" charset="0"/>
                  <a:ea typeface="+mj-ea"/>
                  <a:cs typeface="+mj-cs"/>
                </a:defRPr>
              </a:lvl1pPr>
            </a:lstStyle>
            <a:p>
              <a:r>
                <a:rPr lang="en-US" sz="1000" dirty="0">
                  <a:latin typeface="Arial" panose="020B0604020202020204" pitchFamily="34" charset="0"/>
                  <a:ea typeface="Open Sans" panose="020B0606030504020204" pitchFamily="34" charset="0"/>
                  <a:cs typeface="Arial" panose="020B0604020202020204" pitchFamily="34" charset="0"/>
                </a:rPr>
                <a:t>Source: City of Stamford (2021)</a:t>
              </a:r>
            </a:p>
          </p:txBody>
        </p:sp>
      </p:grpSp>
    </p:spTree>
    <p:extLst>
      <p:ext uri="{BB962C8B-B14F-4D97-AF65-F5344CB8AC3E}">
        <p14:creationId xmlns:p14="http://schemas.microsoft.com/office/powerpoint/2010/main" val="3425479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1" dirty="0">
                <a:latin typeface="Arial" panose="020B0604020202020204" pitchFamily="34" charset="0"/>
                <a:cs typeface="Arial" panose="020B0604020202020204" pitchFamily="34" charset="0"/>
              </a:rPr>
              <a:t>What We Learned – Major Takeaways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8792" y="980484"/>
            <a:ext cx="11229936" cy="5123136"/>
          </a:xfrm>
        </p:spPr>
        <p:txBody>
          <a:bodyPr>
            <a:normAutofit/>
          </a:bodyPr>
          <a:lstStyle/>
          <a:p>
            <a:pPr marL="339725" indent="-339725"/>
            <a:r>
              <a:rPr lang="en-US" b="1" dirty="0">
                <a:latin typeface="Arial" panose="020B0604020202020204" pitchFamily="34" charset="0"/>
                <a:cs typeface="Arial" panose="020B0604020202020204" pitchFamily="34" charset="0"/>
              </a:rPr>
              <a:t>Inadequate municipal funding </a:t>
            </a:r>
            <a:r>
              <a:rPr lang="en-US" dirty="0">
                <a:latin typeface="Arial" panose="020B0604020202020204" pitchFamily="34" charset="0"/>
                <a:cs typeface="Arial" panose="020B0604020202020204" pitchFamily="34" charset="0"/>
              </a:rPr>
              <a:t>is overwhelmingly the top challenge or obstacle for the municipalities surveyed. </a:t>
            </a:r>
          </a:p>
          <a:p>
            <a:pPr marL="339725" indent="-339725"/>
            <a:r>
              <a:rPr lang="en-US" b="1" dirty="0">
                <a:latin typeface="Arial" panose="020B0604020202020204" pitchFamily="34" charset="0"/>
                <a:cs typeface="Arial" panose="020B0604020202020204" pitchFamily="34" charset="0"/>
              </a:rPr>
              <a:t>Access to grant funding programs and a lack of staff specifically dedicated to flood risk management </a:t>
            </a:r>
            <a:r>
              <a:rPr lang="en-US" dirty="0">
                <a:latin typeface="Arial" panose="020B0604020202020204" pitchFamily="34" charset="0"/>
                <a:cs typeface="Arial" panose="020B0604020202020204" pitchFamily="34" charset="0"/>
              </a:rPr>
              <a:t>were also frequently cited as top concerns. </a:t>
            </a:r>
          </a:p>
          <a:p>
            <a:pPr marL="339725" indent="-339725"/>
            <a:r>
              <a:rPr lang="en-US" b="1" dirty="0">
                <a:latin typeface="Arial" panose="020B0604020202020204" pitchFamily="34" charset="0"/>
                <a:cs typeface="Arial" panose="020B0604020202020204" pitchFamily="34" charset="0"/>
              </a:rPr>
              <a:t>The inability to meet minimum requirements for local cost-share or “matching funds” </a:t>
            </a:r>
            <a:r>
              <a:rPr lang="en-US" dirty="0">
                <a:latin typeface="Arial" panose="020B0604020202020204" pitchFamily="34" charset="0"/>
                <a:cs typeface="Arial" panose="020B0604020202020204" pitchFamily="34" charset="0"/>
              </a:rPr>
              <a:t>in accessing federal grant funding.</a:t>
            </a:r>
          </a:p>
          <a:p>
            <a:pPr marL="339725" indent="-339725"/>
            <a:r>
              <a:rPr lang="en-US" b="1" dirty="0">
                <a:latin typeface="Arial" panose="020B0604020202020204" pitchFamily="34" charset="0"/>
                <a:cs typeface="Arial" panose="020B0604020202020204" pitchFamily="34" charset="0"/>
              </a:rPr>
              <a:t>Inadequate capacity to manage state and federal grants</a:t>
            </a:r>
            <a:r>
              <a:rPr lang="en-US" dirty="0">
                <a:latin typeface="Arial" panose="020B0604020202020204" pitchFamily="34" charset="0"/>
                <a:cs typeface="Arial" panose="020B0604020202020204" pitchFamily="34" charset="0"/>
              </a:rPr>
              <a:t>, especially multiple grants with significant reporting and administrative or management requirements.</a:t>
            </a:r>
          </a:p>
          <a:p>
            <a:pPr marL="339725" indent="-339725"/>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9434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1" dirty="0">
                <a:latin typeface="Arial" panose="020B0604020202020204" pitchFamily="34" charset="0"/>
                <a:cs typeface="Arial" panose="020B0604020202020204" pitchFamily="34" charset="0"/>
              </a:rPr>
              <a:t>What We Learned – Major Takeaways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8791" y="980484"/>
            <a:ext cx="11163835" cy="5629636"/>
          </a:xfrm>
        </p:spPr>
        <p:txBody>
          <a:bodyPr>
            <a:normAutofit/>
          </a:bodyPr>
          <a:lstStyle/>
          <a:p>
            <a:pPr marL="339725" indent="-339725"/>
            <a:r>
              <a:rPr lang="en-US" b="1" dirty="0">
                <a:latin typeface="Arial" panose="020B0604020202020204" pitchFamily="34" charset="0"/>
                <a:cs typeface="Arial" panose="020B0604020202020204" pitchFamily="34" charset="0"/>
              </a:rPr>
              <a:t>Increased staff capacity </a:t>
            </a:r>
            <a:r>
              <a:rPr lang="en-US" dirty="0">
                <a:latin typeface="Arial" panose="020B0604020202020204" pitchFamily="34" charset="0"/>
                <a:cs typeface="Arial" panose="020B0604020202020204" pitchFamily="34" charset="0"/>
              </a:rPr>
              <a:t>needed</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effectively address flooding. </a:t>
            </a:r>
          </a:p>
          <a:p>
            <a:pPr marL="339725" indent="-339725"/>
            <a:r>
              <a:rPr lang="en-US" b="1" dirty="0">
                <a:latin typeface="Arial" panose="020B0604020202020204" pitchFamily="34" charset="0"/>
                <a:cs typeface="Arial" panose="020B0604020202020204" pitchFamily="34" charset="0"/>
              </a:rPr>
              <a:t>Outreach and advocacy </a:t>
            </a:r>
            <a:r>
              <a:rPr lang="en-US" dirty="0">
                <a:latin typeface="Arial" panose="020B0604020202020204" pitchFamily="34" charset="0"/>
                <a:cs typeface="Arial" panose="020B0604020202020204" pitchFamily="34" charset="0"/>
              </a:rPr>
              <a:t>needed</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inform decision-makers of the importance of funding and implementing a range of solutions to mitigate flooding. </a:t>
            </a:r>
          </a:p>
          <a:p>
            <a:pPr marL="339725" indent="-339725"/>
            <a:r>
              <a:rPr lang="en-US" b="1" dirty="0">
                <a:latin typeface="Arial" panose="020B0604020202020204" pitchFamily="34" charset="0"/>
                <a:cs typeface="Arial" panose="020B0604020202020204" pitchFamily="34" charset="0"/>
              </a:rPr>
              <a:t>More sustainable approaches </a:t>
            </a:r>
            <a:r>
              <a:rPr lang="en-US" dirty="0">
                <a:latin typeface="Arial" panose="020B0604020202020204" pitchFamily="34" charset="0"/>
                <a:cs typeface="Arial" panose="020B0604020202020204" pitchFamily="34" charset="0"/>
              </a:rPr>
              <a:t>(beyond state and federal grant funding alone) needed to generate ongoing municipal revenue for flood resilience and mitigation efforts.</a:t>
            </a:r>
          </a:p>
          <a:p>
            <a:pPr marL="339725" indent="-339725"/>
            <a:r>
              <a:rPr lang="en-US" b="1" dirty="0">
                <a:latin typeface="Arial" panose="020B0604020202020204" pitchFamily="34" charset="0"/>
                <a:cs typeface="Arial" panose="020B0604020202020204" pitchFamily="34" charset="0"/>
              </a:rPr>
              <a:t>Continued and expanded inter-agency collaboration needed </a:t>
            </a:r>
            <a:r>
              <a:rPr lang="en-US" dirty="0">
                <a:latin typeface="Arial" panose="020B0604020202020204" pitchFamily="34" charset="0"/>
                <a:cs typeface="Arial" panose="020B0604020202020204" pitchFamily="34" charset="0"/>
              </a:rPr>
              <a:t>across state agencies and between state agencies and the COGs.</a:t>
            </a:r>
          </a:p>
          <a:p>
            <a:pPr marL="339725" indent="-339725"/>
            <a:r>
              <a:rPr lang="en-US" b="1" dirty="0">
                <a:latin typeface="Arial" panose="020B0604020202020204" pitchFamily="34" charset="0"/>
                <a:cs typeface="Arial" panose="020B0604020202020204" pitchFamily="34" charset="0"/>
              </a:rPr>
              <a:t>Regional approaches and strategies</a:t>
            </a:r>
            <a:r>
              <a:rPr lang="en-US" dirty="0">
                <a:latin typeface="Arial" panose="020B0604020202020204" pitchFamily="34" charset="0"/>
                <a:cs typeface="Arial" panose="020B0604020202020204" pitchFamily="34" charset="0"/>
              </a:rPr>
              <a:t> needed to effectively address flooding problems. </a:t>
            </a:r>
          </a:p>
        </p:txBody>
      </p:sp>
    </p:spTree>
    <p:extLst>
      <p:ext uri="{BB962C8B-B14F-4D97-AF65-F5344CB8AC3E}">
        <p14:creationId xmlns:p14="http://schemas.microsoft.com/office/powerpoint/2010/main" val="3025123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1" dirty="0">
                <a:latin typeface="Arial" panose="020B0604020202020204" pitchFamily="34" charset="0"/>
                <a:cs typeface="Arial" panose="020B0604020202020204" pitchFamily="34" charset="0"/>
              </a:rPr>
              <a:t>Study Report and Recommendations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8792" y="980483"/>
            <a:ext cx="4498630" cy="5530485"/>
          </a:xfrm>
        </p:spPr>
        <p:txBody>
          <a:bodyPr>
            <a:normAutofit fontScale="92500" lnSpcReduction="10000"/>
          </a:bodyPr>
          <a:lstStyle/>
          <a:p>
            <a:pPr marL="339725" indent="-339725"/>
            <a:r>
              <a:rPr lang="en-US" dirty="0">
                <a:latin typeface="Arial" panose="020B0604020202020204" pitchFamily="34" charset="0"/>
                <a:cs typeface="Arial" panose="020B0604020202020204" pitchFamily="34" charset="0"/>
              </a:rPr>
              <a:t>Statewide Policy and Planning</a:t>
            </a:r>
          </a:p>
          <a:p>
            <a:pPr marL="339725" indent="-339725"/>
            <a:r>
              <a:rPr lang="en-US" dirty="0">
                <a:latin typeface="Arial" panose="020B0604020202020204" pitchFamily="34" charset="0"/>
                <a:cs typeface="Arial" panose="020B0604020202020204" pitchFamily="34" charset="0"/>
              </a:rPr>
              <a:t>Municipal Land Use Regulations and Policy</a:t>
            </a:r>
          </a:p>
          <a:p>
            <a:pPr marL="339725" indent="-339725"/>
            <a:r>
              <a:rPr lang="en-US" dirty="0">
                <a:latin typeface="Arial" panose="020B0604020202020204" pitchFamily="34" charset="0"/>
                <a:cs typeface="Arial" panose="020B0604020202020204" pitchFamily="34" charset="0"/>
              </a:rPr>
              <a:t>Grant Funding and Grant Management Capacity</a:t>
            </a:r>
          </a:p>
          <a:p>
            <a:pPr marL="339725" indent="-339725"/>
            <a:r>
              <a:rPr lang="en-US" dirty="0">
                <a:latin typeface="Arial" panose="020B0604020202020204" pitchFamily="34" charset="0"/>
                <a:cs typeface="Arial" panose="020B0604020202020204" pitchFamily="34" charset="0"/>
              </a:rPr>
              <a:t>Dedicated Funding Sources</a:t>
            </a:r>
          </a:p>
          <a:p>
            <a:pPr marL="339725" indent="-339725"/>
            <a:r>
              <a:rPr lang="en-US" dirty="0">
                <a:latin typeface="Arial" panose="020B0604020202020204" pitchFamily="34" charset="0"/>
                <a:cs typeface="Arial" panose="020B0604020202020204" pitchFamily="34" charset="0"/>
              </a:rPr>
              <a:t>Interagency Collaboration and Regional Approaches</a:t>
            </a:r>
          </a:p>
          <a:p>
            <a:pPr marL="339725" indent="-339725"/>
            <a:r>
              <a:rPr lang="en-US" dirty="0">
                <a:latin typeface="Arial" panose="020B0604020202020204" pitchFamily="34" charset="0"/>
                <a:cs typeface="Arial" panose="020B0604020202020204" pitchFamily="34" charset="0"/>
              </a:rPr>
              <a:t>Technology and Tools</a:t>
            </a:r>
          </a:p>
          <a:p>
            <a:pPr marL="339725" indent="-339725"/>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A3C12E2-ED7B-ED4D-3F55-6629418C7FA4}"/>
              </a:ext>
            </a:extLst>
          </p:cNvPr>
          <p:cNvPicPr>
            <a:picLocks noChangeAspect="1"/>
          </p:cNvPicPr>
          <p:nvPr/>
        </p:nvPicPr>
        <p:blipFill>
          <a:blip r:embed="rId3"/>
          <a:stretch>
            <a:fillRect/>
          </a:stretch>
        </p:blipFill>
        <p:spPr>
          <a:xfrm>
            <a:off x="4915958" y="1145545"/>
            <a:ext cx="7057952" cy="4566910"/>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7CE73B6E-2914-08B6-1CB4-E282F93D1501}"/>
              </a:ext>
            </a:extLst>
          </p:cNvPr>
          <p:cNvSpPr txBox="1"/>
          <p:nvPr/>
        </p:nvSpPr>
        <p:spPr>
          <a:xfrm>
            <a:off x="4770303" y="5877517"/>
            <a:ext cx="6797407" cy="369332"/>
          </a:xfrm>
          <a:prstGeom prst="rect">
            <a:avLst/>
          </a:prstGeom>
          <a:noFill/>
        </p:spPr>
        <p:txBody>
          <a:bodyPr wrap="square">
            <a:spAutoFit/>
          </a:bodyPr>
          <a:lstStyle/>
          <a:p>
            <a:r>
              <a:rPr lang="en-US" dirty="0">
                <a:solidFill>
                  <a:srgbClr val="00CE7D"/>
                </a:solidFill>
                <a:latin typeface="Arial" panose="020B0604020202020204" pitchFamily="34" charset="0"/>
                <a:cs typeface="Arial" panose="020B0604020202020204" pitchFamily="34" charset="0"/>
              </a:rPr>
              <a:t>https://www.ccm-ct.org/Advocacy/Reports-Data/Flood-Study</a:t>
            </a:r>
          </a:p>
        </p:txBody>
      </p:sp>
    </p:spTree>
    <p:extLst>
      <p:ext uri="{BB962C8B-B14F-4D97-AF65-F5344CB8AC3E}">
        <p14:creationId xmlns:p14="http://schemas.microsoft.com/office/powerpoint/2010/main" val="2333364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363845"/>
            <a:ext cx="11755820" cy="543909"/>
          </a:xfrm>
        </p:spPr>
        <p:txBody>
          <a:bodyPr>
            <a:noAutofit/>
          </a:bodyPr>
          <a:lstStyle/>
          <a:p>
            <a:pPr algn="l">
              <a:lnSpc>
                <a:spcPct val="100000"/>
              </a:lnSpc>
            </a:pPr>
            <a:r>
              <a:rPr lang="en-US" b="1" dirty="0">
                <a:latin typeface="Arial" panose="020B0604020202020204" pitchFamily="34" charset="0"/>
                <a:cs typeface="Arial" panose="020B0604020202020204" pitchFamily="34" charset="0"/>
              </a:rPr>
              <a:t>Statewide Policy and Planning</a:t>
            </a:r>
            <a:br>
              <a:rPr lang="en-US" b="1" dirty="0">
                <a:latin typeface="Arial" panose="020B0604020202020204" pitchFamily="34" charset="0"/>
                <a:cs typeface="Arial" panose="020B0604020202020204" pitchFamily="34" charset="0"/>
              </a:rPr>
            </a:br>
            <a:r>
              <a:rPr lang="en-US" sz="3200" b="1" dirty="0">
                <a:solidFill>
                  <a:srgbClr val="00CE7D"/>
                </a:solidFill>
                <a:latin typeface="Arial" panose="020B0604020202020204" pitchFamily="34" charset="0"/>
                <a:cs typeface="Arial" panose="020B0604020202020204" pitchFamily="34" charset="0"/>
              </a:rPr>
              <a:t>Flood Risk Estimation and Awareness</a:t>
            </a:r>
            <a:endParaRPr lang="en-US" dirty="0">
              <a:solidFill>
                <a:srgbClr val="00CE7D"/>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12AC8800-A8C5-D691-468D-5ABF2733BEE1}"/>
              </a:ext>
            </a:extLst>
          </p:cNvPr>
          <p:cNvGraphicFramePr>
            <a:graphicFrameLocks noGrp="1"/>
          </p:cNvGraphicFramePr>
          <p:nvPr>
            <p:extLst>
              <p:ext uri="{D42A27DB-BD31-4B8C-83A1-F6EECF244321}">
                <p14:modId xmlns:p14="http://schemas.microsoft.com/office/powerpoint/2010/main" val="1603600911"/>
              </p:ext>
            </p:extLst>
          </p:nvPr>
        </p:nvGraphicFramePr>
        <p:xfrm>
          <a:off x="218090" y="1465243"/>
          <a:ext cx="11755821" cy="4825388"/>
        </p:xfrm>
        <a:graphic>
          <a:graphicData uri="http://schemas.openxmlformats.org/drawingml/2006/table">
            <a:tbl>
              <a:tblPr firstRow="1" bandRow="1">
                <a:tableStyleId>{5C22544A-7EE6-4342-B048-85BDC9FD1C3A}</a:tableStyleId>
              </a:tblPr>
              <a:tblGrid>
                <a:gridCol w="5103057">
                  <a:extLst>
                    <a:ext uri="{9D8B030D-6E8A-4147-A177-3AD203B41FA5}">
                      <a16:colId xmlns:a16="http://schemas.microsoft.com/office/drawing/2014/main" val="1209159432"/>
                    </a:ext>
                  </a:extLst>
                </a:gridCol>
                <a:gridCol w="4021157">
                  <a:extLst>
                    <a:ext uri="{9D8B030D-6E8A-4147-A177-3AD203B41FA5}">
                      <a16:colId xmlns:a16="http://schemas.microsoft.com/office/drawing/2014/main" val="2742548819"/>
                    </a:ext>
                  </a:extLst>
                </a:gridCol>
                <a:gridCol w="2631607">
                  <a:extLst>
                    <a:ext uri="{9D8B030D-6E8A-4147-A177-3AD203B41FA5}">
                      <a16:colId xmlns:a16="http://schemas.microsoft.com/office/drawing/2014/main" val="1015272879"/>
                    </a:ext>
                  </a:extLst>
                </a:gridCol>
              </a:tblGrid>
              <a:tr h="415883">
                <a:tc>
                  <a:txBody>
                    <a:bodyPr/>
                    <a:lstStyle/>
                    <a:p>
                      <a:pPr algn="ctr"/>
                      <a:r>
                        <a:rPr lang="en-US" dirty="0">
                          <a:latin typeface="Arial" panose="020B0604020202020204" pitchFamily="34" charset="0"/>
                          <a:cs typeface="Arial" panose="020B0604020202020204" pitchFamily="34" charset="0"/>
                        </a:rPr>
                        <a:t>THE ISSUES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ACTIONS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BY WHOM?</a:t>
                      </a:r>
                    </a:p>
                  </a:txBody>
                  <a:tcPr anchor="ctr">
                    <a:solidFill>
                      <a:srgbClr val="3385AD"/>
                    </a:solidFill>
                  </a:tcPr>
                </a:tc>
                <a:extLst>
                  <a:ext uri="{0D108BD9-81ED-4DB2-BD59-A6C34878D82A}">
                    <a16:rowId xmlns:a16="http://schemas.microsoft.com/office/drawing/2014/main" val="4031466715"/>
                  </a:ext>
                </a:extLst>
              </a:tr>
              <a:tr h="4409505">
                <a:tc>
                  <a:txBody>
                    <a:bodyPr/>
                    <a:lstStyle/>
                    <a:p>
                      <a:pPr marL="285750" indent="-285750">
                        <a:buFont typeface="Wingdings" panose="05000000000000000000" pitchFamily="2" charset="2"/>
                        <a:buChar char="§"/>
                      </a:pPr>
                      <a:r>
                        <a:rPr lang="en-US" dirty="0">
                          <a:latin typeface="Arial" panose="020B0604020202020204" pitchFamily="34" charset="0"/>
                          <a:cs typeface="Arial" panose="020B0604020202020204" pitchFamily="34" charset="0"/>
                        </a:rPr>
                        <a:t>FEMA flood hazard maps: </a:t>
                      </a:r>
                    </a:p>
                    <a:p>
                      <a:pPr marL="742950"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Significantly underestimate flood risk</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dirty="0">
                          <a:latin typeface="Arial" panose="020B0604020202020204" pitchFamily="34" charset="0"/>
                          <a:cs typeface="Arial" panose="020B0604020202020204" pitchFamily="34" charset="0"/>
                        </a:rPr>
                        <a:t>Are often severely outdated</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dirty="0">
                          <a:latin typeface="Arial" panose="020B0604020202020204" pitchFamily="34" charset="0"/>
                          <a:cs typeface="Arial" panose="020B0604020202020204" pitchFamily="34" charset="0"/>
                        </a:rPr>
                        <a:t>Don’t reflect current development</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dirty="0">
                          <a:latin typeface="Arial" panose="020B0604020202020204" pitchFamily="34" charset="0"/>
                          <a:cs typeface="Arial" panose="020B0604020202020204" pitchFamily="34" charset="0"/>
                        </a:rPr>
                        <a:t>Are inaccurate due to model limitations  </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dirty="0">
                          <a:latin typeface="Arial" panose="020B0604020202020204" pitchFamily="34" charset="0"/>
                          <a:cs typeface="Arial" panose="020B0604020202020204" pitchFamily="34" charset="0"/>
                        </a:rPr>
                        <a:t>Don’t account for rainfall (pluvial) flooding, sea level rise, future increases in precipitation, and future development</a:t>
                      </a:r>
                    </a:p>
                    <a:p>
                      <a:pPr marL="742950" lvl="1" indent="-285750">
                        <a:spcAft>
                          <a:spcPts val="600"/>
                        </a:spcAft>
                        <a:buFont typeface="Courier New" panose="02070309020205020404" pitchFamily="49" charset="0"/>
                        <a:buChar char="o"/>
                      </a:pPr>
                      <a:r>
                        <a:rPr lang="en-US" dirty="0">
                          <a:latin typeface="Arial" panose="020B0604020202020204" pitchFamily="34" charset="0"/>
                          <a:cs typeface="Arial" panose="020B0604020202020204" pitchFamily="34" charset="0"/>
                        </a:rPr>
                        <a:t>Create a false sense that flood risk is binary (inside or outside of flood zone), rather than indicating risk magnitude for individual properties</a:t>
                      </a:r>
                    </a:p>
                    <a:p>
                      <a:pPr marL="285750" lvl="0" indent="-285750">
                        <a:buFont typeface="Wingdings" panose="05000000000000000000" pitchFamily="2" charset="2"/>
                        <a:buChar char="§"/>
                      </a:pPr>
                      <a:r>
                        <a:rPr lang="en-US" dirty="0">
                          <a:latin typeface="Arial" panose="020B0604020202020204" pitchFamily="34" charset="0"/>
                          <a:cs typeface="Arial" panose="020B0604020202020204" pitchFamily="34" charset="0"/>
                        </a:rPr>
                        <a:t>Many property owners underestimate flood risk, are unprepared for flooding, and are likely underinsured</a:t>
                      </a:r>
                    </a:p>
                  </a:txBody>
                  <a:tcPr>
                    <a:solidFill>
                      <a:srgbClr val="E7E7E7"/>
                    </a:solidFill>
                  </a:tcPr>
                </a:tc>
                <a:tc>
                  <a:txBody>
                    <a:bodyPr/>
                    <a:lstStyle/>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Augment FEMA flood hazard maps to </a:t>
                      </a:r>
                      <a:r>
                        <a:rPr lang="en-US" b="1" dirty="0">
                          <a:solidFill>
                            <a:srgbClr val="006699"/>
                          </a:solidFill>
                          <a:latin typeface="Arial" panose="020B0604020202020204" pitchFamily="34" charset="0"/>
                          <a:cs typeface="Arial" panose="020B0604020202020204" pitchFamily="34" charset="0"/>
                        </a:rPr>
                        <a:t>more accurately reflect actual flood risk </a:t>
                      </a:r>
                      <a:r>
                        <a:rPr lang="en-US" dirty="0">
                          <a:solidFill>
                            <a:srgbClr val="006699"/>
                          </a:solidFill>
                          <a:latin typeface="Arial" panose="020B0604020202020204" pitchFamily="34" charset="0"/>
                          <a:cs typeface="Arial" panose="020B0604020202020204" pitchFamily="34" charset="0"/>
                        </a:rPr>
                        <a:t>for municipalities and property owners</a:t>
                      </a:r>
                    </a:p>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Develop </a:t>
                      </a:r>
                      <a:r>
                        <a:rPr lang="en-US" b="1" dirty="0">
                          <a:solidFill>
                            <a:srgbClr val="006699"/>
                          </a:solidFill>
                          <a:latin typeface="Arial" panose="020B0604020202020204" pitchFamily="34" charset="0"/>
                          <a:cs typeface="Arial" panose="020B0604020202020204" pitchFamily="34" charset="0"/>
                        </a:rPr>
                        <a:t>statewide pluvial flood hazard mapping</a:t>
                      </a:r>
                    </a:p>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Support </a:t>
                      </a:r>
                      <a:r>
                        <a:rPr lang="en-US" b="1" dirty="0">
                          <a:solidFill>
                            <a:srgbClr val="006699"/>
                          </a:solidFill>
                          <a:latin typeface="Arial" panose="020B0604020202020204" pitchFamily="34" charset="0"/>
                          <a:cs typeface="Arial" panose="020B0604020202020204" pitchFamily="34" charset="0"/>
                        </a:rPr>
                        <a:t>more frequent updates </a:t>
                      </a:r>
                      <a:r>
                        <a:rPr lang="en-US" dirty="0">
                          <a:solidFill>
                            <a:srgbClr val="006699"/>
                          </a:solidFill>
                          <a:latin typeface="Arial" panose="020B0604020202020204" pitchFamily="34" charset="0"/>
                          <a:cs typeface="Arial" panose="020B0604020202020204" pitchFamily="34" charset="0"/>
                        </a:rPr>
                        <a:t>to FEMA flood hazard maps</a:t>
                      </a:r>
                    </a:p>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Promote </a:t>
                      </a:r>
                      <a:r>
                        <a:rPr lang="en-US" b="1" dirty="0">
                          <a:solidFill>
                            <a:srgbClr val="006699"/>
                          </a:solidFill>
                          <a:latin typeface="Arial" panose="020B0604020202020204" pitchFamily="34" charset="0"/>
                          <a:cs typeface="Arial" panose="020B0604020202020204" pitchFamily="34" charset="0"/>
                        </a:rPr>
                        <a:t>flood insurance </a:t>
                      </a:r>
                      <a:r>
                        <a:rPr lang="en-US" dirty="0">
                          <a:solidFill>
                            <a:srgbClr val="006699"/>
                          </a:solidFill>
                          <a:latin typeface="Arial" panose="020B0604020202020204" pitchFamily="34" charset="0"/>
                          <a:cs typeface="Arial" panose="020B0604020202020204" pitchFamily="34" charset="0"/>
                        </a:rPr>
                        <a:t>coverage and other flood risk reduction strategies </a:t>
                      </a:r>
                      <a:r>
                        <a:rPr lang="en-US" b="1" dirty="0">
                          <a:solidFill>
                            <a:srgbClr val="006699"/>
                          </a:solidFill>
                          <a:latin typeface="Arial" panose="020B0604020202020204" pitchFamily="34" charset="0"/>
                          <a:cs typeface="Arial" panose="020B0604020202020204" pitchFamily="34" charset="0"/>
                        </a:rPr>
                        <a:t>for properties outside FEMA Special Flood Hazard Areas</a:t>
                      </a:r>
                    </a:p>
                  </a:txBody>
                  <a:tcPr>
                    <a:solidFill>
                      <a:srgbClr val="E7E7E7"/>
                    </a:solidFill>
                  </a:tcPr>
                </a:tc>
                <a:tc>
                  <a:txBody>
                    <a:bodyPr/>
                    <a:lstStyle/>
                    <a:p>
                      <a:pPr marL="285750" indent="-285750">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CT DEEP</a:t>
                      </a:r>
                    </a:p>
                    <a:p>
                      <a:pPr marL="285750" indent="-285750">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CIRCA</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CTDOT</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CT State and Federal Legislature</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CCM</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CIRMA and Insurance Community</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solidFill>
                      <a:srgbClr val="E7E7E7"/>
                    </a:solidFill>
                  </a:tcPr>
                </a:tc>
                <a:extLst>
                  <a:ext uri="{0D108BD9-81ED-4DB2-BD59-A6C34878D82A}">
                    <a16:rowId xmlns:a16="http://schemas.microsoft.com/office/drawing/2014/main" val="2486922618"/>
                  </a:ext>
                </a:extLst>
              </a:tr>
            </a:tbl>
          </a:graphicData>
        </a:graphic>
      </p:graphicFrame>
    </p:spTree>
    <p:extLst>
      <p:ext uri="{BB962C8B-B14F-4D97-AF65-F5344CB8AC3E}">
        <p14:creationId xmlns:p14="http://schemas.microsoft.com/office/powerpoint/2010/main" val="486031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363845"/>
            <a:ext cx="11755820" cy="543909"/>
          </a:xfrm>
        </p:spPr>
        <p:txBody>
          <a:bodyPr>
            <a:noAutofit/>
          </a:bodyPr>
          <a:lstStyle/>
          <a:p>
            <a:pPr algn="l">
              <a:lnSpc>
                <a:spcPct val="100000"/>
              </a:lnSpc>
            </a:pPr>
            <a:r>
              <a:rPr lang="en-US" b="1" dirty="0">
                <a:latin typeface="Arial" panose="020B0604020202020204" pitchFamily="34" charset="0"/>
                <a:cs typeface="Arial" panose="020B0604020202020204" pitchFamily="34" charset="0"/>
              </a:rPr>
              <a:t>Statewide Policy and Planning</a:t>
            </a:r>
            <a:br>
              <a:rPr lang="en-US" b="1" dirty="0">
                <a:latin typeface="Arial" panose="020B0604020202020204" pitchFamily="34" charset="0"/>
                <a:cs typeface="Arial" panose="020B0604020202020204" pitchFamily="34" charset="0"/>
              </a:rPr>
            </a:br>
            <a:r>
              <a:rPr lang="en-US" sz="3200" b="1" dirty="0">
                <a:solidFill>
                  <a:srgbClr val="00CE7D"/>
                </a:solidFill>
                <a:latin typeface="Arial" panose="020B0604020202020204" pitchFamily="34" charset="0"/>
                <a:cs typeface="Arial" panose="020B0604020202020204" pitchFamily="34" charset="0"/>
              </a:rPr>
              <a:t>Floodplain and Flood Resilience Design Standards</a:t>
            </a:r>
            <a:endParaRPr lang="en-US" dirty="0">
              <a:solidFill>
                <a:srgbClr val="00CE7D"/>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12AC8800-A8C5-D691-468D-5ABF2733BEE1}"/>
              </a:ext>
            </a:extLst>
          </p:cNvPr>
          <p:cNvGraphicFramePr>
            <a:graphicFrameLocks noGrp="1"/>
          </p:cNvGraphicFramePr>
          <p:nvPr>
            <p:extLst>
              <p:ext uri="{D42A27DB-BD31-4B8C-83A1-F6EECF244321}">
                <p14:modId xmlns:p14="http://schemas.microsoft.com/office/powerpoint/2010/main" val="4269482843"/>
              </p:ext>
            </p:extLst>
          </p:nvPr>
        </p:nvGraphicFramePr>
        <p:xfrm>
          <a:off x="218090" y="1465243"/>
          <a:ext cx="11755821" cy="4926923"/>
        </p:xfrm>
        <a:graphic>
          <a:graphicData uri="http://schemas.openxmlformats.org/drawingml/2006/table">
            <a:tbl>
              <a:tblPr firstRow="1" bandRow="1">
                <a:tableStyleId>{5C22544A-7EE6-4342-B048-85BDC9FD1C3A}</a:tableStyleId>
              </a:tblPr>
              <a:tblGrid>
                <a:gridCol w="5103057">
                  <a:extLst>
                    <a:ext uri="{9D8B030D-6E8A-4147-A177-3AD203B41FA5}">
                      <a16:colId xmlns:a16="http://schemas.microsoft.com/office/drawing/2014/main" val="1209159432"/>
                    </a:ext>
                  </a:extLst>
                </a:gridCol>
                <a:gridCol w="4021157">
                  <a:extLst>
                    <a:ext uri="{9D8B030D-6E8A-4147-A177-3AD203B41FA5}">
                      <a16:colId xmlns:a16="http://schemas.microsoft.com/office/drawing/2014/main" val="2742548819"/>
                    </a:ext>
                  </a:extLst>
                </a:gridCol>
                <a:gridCol w="2631607">
                  <a:extLst>
                    <a:ext uri="{9D8B030D-6E8A-4147-A177-3AD203B41FA5}">
                      <a16:colId xmlns:a16="http://schemas.microsoft.com/office/drawing/2014/main" val="1015272879"/>
                    </a:ext>
                  </a:extLst>
                </a:gridCol>
              </a:tblGrid>
              <a:tr h="415883">
                <a:tc>
                  <a:txBody>
                    <a:bodyPr/>
                    <a:lstStyle/>
                    <a:p>
                      <a:pPr algn="ctr"/>
                      <a:r>
                        <a:rPr lang="en-US" dirty="0">
                          <a:latin typeface="Arial" panose="020B0604020202020204" pitchFamily="34" charset="0"/>
                          <a:cs typeface="Arial" panose="020B0604020202020204" pitchFamily="34" charset="0"/>
                        </a:rPr>
                        <a:t>THE ISSUES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ACTIONS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BY WHOM?</a:t>
                      </a:r>
                    </a:p>
                  </a:txBody>
                  <a:tcPr anchor="ctr">
                    <a:solidFill>
                      <a:srgbClr val="3385AD"/>
                    </a:solidFill>
                  </a:tcPr>
                </a:tc>
                <a:extLst>
                  <a:ext uri="{0D108BD9-81ED-4DB2-BD59-A6C34878D82A}">
                    <a16:rowId xmlns:a16="http://schemas.microsoft.com/office/drawing/2014/main" val="4031466715"/>
                  </a:ext>
                </a:extLst>
              </a:tr>
              <a:tr h="4409505">
                <a:tc>
                  <a:txBody>
                    <a:bodyPr/>
                    <a:lstStyle/>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Elevating structures above flood levels can be effective for reducing or minimizing damage from floodwaters. </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CT State Building Code and CT DEEP Model Floodplain Management Regulations go beyond NFIP minimum requirements</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More stringent and protective freeboard standards recommended to provide factor of safety against inaccurate FEMA flood hazard maps and flood elevations, changing land use and climate, etc.</a:t>
                      </a:r>
                    </a:p>
                    <a:p>
                      <a:pPr marL="285750" indent="-285750">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US" dirty="0">
                        <a:latin typeface="Arial" panose="020B0604020202020204" pitchFamily="34" charset="0"/>
                        <a:cs typeface="Arial" panose="020B0604020202020204" pitchFamily="34" charset="0"/>
                      </a:endParaRPr>
                    </a:p>
                  </a:txBody>
                  <a:tcPr>
                    <a:solidFill>
                      <a:srgbClr val="E7E7E7"/>
                    </a:solidFill>
                  </a:tcPr>
                </a:tc>
                <a:tc>
                  <a:txBody>
                    <a:bodyPr/>
                    <a:lstStyle/>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Increase </a:t>
                      </a:r>
                      <a:r>
                        <a:rPr lang="en-US" b="1" dirty="0">
                          <a:solidFill>
                            <a:srgbClr val="006699"/>
                          </a:solidFill>
                          <a:latin typeface="Arial" panose="020B0604020202020204" pitchFamily="34" charset="0"/>
                          <a:cs typeface="Arial" panose="020B0604020202020204" pitchFamily="34" charset="0"/>
                        </a:rPr>
                        <a:t>elevation requirements for new or substantially improved structures </a:t>
                      </a:r>
                      <a:r>
                        <a:rPr lang="en-US" dirty="0">
                          <a:solidFill>
                            <a:srgbClr val="006699"/>
                          </a:solidFill>
                          <a:latin typeface="Arial" panose="020B0604020202020204" pitchFamily="34" charset="0"/>
                          <a:cs typeface="Arial" panose="020B0604020202020204" pitchFamily="34" charset="0"/>
                        </a:rPr>
                        <a:t>beyond the minimum freeboard standards specified in the Connecticut State Building Code</a:t>
                      </a:r>
                    </a:p>
                    <a:p>
                      <a:pPr marL="800100" lvl="1" indent="-342900">
                        <a:spcAft>
                          <a:spcPts val="600"/>
                        </a:spcAft>
                        <a:buFont typeface="+mj-lt"/>
                        <a:buAutoNum type="alphaLcPeriod"/>
                      </a:pPr>
                      <a:r>
                        <a:rPr lang="en-US" dirty="0">
                          <a:solidFill>
                            <a:srgbClr val="006699"/>
                          </a:solidFill>
                          <a:latin typeface="Arial" panose="020B0604020202020204" pitchFamily="34" charset="0"/>
                          <a:cs typeface="Arial" panose="020B0604020202020204" pitchFamily="34" charset="0"/>
                        </a:rPr>
                        <a:t>Consistency with new Federal Flood Risk Management Standards</a:t>
                      </a:r>
                    </a:p>
                    <a:p>
                      <a:pPr marL="800100" lvl="1" indent="-342900">
                        <a:spcAft>
                          <a:spcPts val="600"/>
                        </a:spcAft>
                        <a:buFont typeface="+mj-lt"/>
                        <a:buAutoNum type="alphaLcPeriod"/>
                      </a:pPr>
                      <a:r>
                        <a:rPr lang="en-US" dirty="0">
                          <a:solidFill>
                            <a:srgbClr val="006699"/>
                          </a:solidFill>
                          <a:latin typeface="Arial" panose="020B0604020202020204" pitchFamily="34" charset="0"/>
                          <a:cs typeface="Arial" panose="020B0604020202020204" pitchFamily="34" charset="0"/>
                        </a:rPr>
                        <a:t>Climate-Informed Science Approach</a:t>
                      </a:r>
                    </a:p>
                    <a:p>
                      <a:pPr marL="800100" lvl="1" indent="-342900">
                        <a:spcAft>
                          <a:spcPts val="600"/>
                        </a:spcAft>
                        <a:buFont typeface="+mj-lt"/>
                        <a:buAutoNum type="alphaLcPeriod"/>
                      </a:pPr>
                      <a:r>
                        <a:rPr lang="en-US" dirty="0">
                          <a:solidFill>
                            <a:srgbClr val="006699"/>
                          </a:solidFill>
                          <a:latin typeface="Arial" panose="020B0604020202020204" pitchFamily="34" charset="0"/>
                          <a:cs typeface="Arial" panose="020B0604020202020204" pitchFamily="34" charset="0"/>
                        </a:rPr>
                        <a:t>Freeboard Value Approach</a:t>
                      </a:r>
                    </a:p>
                    <a:p>
                      <a:pPr marL="342900" lvl="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Amend local zoning and State policy and design standards accordingly</a:t>
                      </a:r>
                    </a:p>
                  </a:txBody>
                  <a:tcPr>
                    <a:solidFill>
                      <a:srgbClr val="E7E7E7"/>
                    </a:solidFill>
                  </a:tcPr>
                </a:tc>
                <a:tc>
                  <a:txBody>
                    <a:bodyPr/>
                    <a:lstStyle/>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CTDAS, Office of the State Building Inspector (State Building Code)</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Municipalities and State Agencies</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CCM (outreach and advocacy)</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solidFill>
                      <a:srgbClr val="E7E7E7"/>
                    </a:solidFill>
                  </a:tcPr>
                </a:tc>
                <a:extLst>
                  <a:ext uri="{0D108BD9-81ED-4DB2-BD59-A6C34878D82A}">
                    <a16:rowId xmlns:a16="http://schemas.microsoft.com/office/drawing/2014/main" val="2486922618"/>
                  </a:ext>
                </a:extLst>
              </a:tr>
            </a:tbl>
          </a:graphicData>
        </a:graphic>
      </p:graphicFrame>
    </p:spTree>
    <p:extLst>
      <p:ext uri="{BB962C8B-B14F-4D97-AF65-F5344CB8AC3E}">
        <p14:creationId xmlns:p14="http://schemas.microsoft.com/office/powerpoint/2010/main" val="3165442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1" dirty="0">
                <a:latin typeface="Arial" panose="020B0604020202020204" pitchFamily="34" charset="0"/>
                <a:cs typeface="Arial" panose="020B0604020202020204" pitchFamily="34" charset="0"/>
              </a:rPr>
              <a:t>Presentation Outline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18090" y="1140643"/>
            <a:ext cx="5653900" cy="5036320"/>
          </a:xfrm>
        </p:spPr>
        <p:txBody>
          <a:bodyPr>
            <a:normAutofit/>
          </a:bodyPr>
          <a:lstStyle/>
          <a:p>
            <a:pPr marL="339725" indent="-339725"/>
            <a:r>
              <a:rPr lang="en-US" dirty="0">
                <a:latin typeface="Arial" panose="020B0604020202020204" pitchFamily="34" charset="0"/>
                <a:cs typeface="Arial" panose="020B0604020202020204" pitchFamily="34" charset="0"/>
              </a:rPr>
              <a:t>Project Background		</a:t>
            </a:r>
          </a:p>
          <a:p>
            <a:pPr marL="339725" indent="-339725"/>
            <a:r>
              <a:rPr lang="en-US" dirty="0">
                <a:latin typeface="Arial" panose="020B0604020202020204" pitchFamily="34" charset="0"/>
                <a:cs typeface="Arial" panose="020B0604020202020204" pitchFamily="34" charset="0"/>
              </a:rPr>
              <a:t>Municipal Flooding Survey &amp; Agency Meetings</a:t>
            </a:r>
          </a:p>
          <a:p>
            <a:pPr marL="339725" indent="-339725"/>
            <a:r>
              <a:rPr lang="en-US" dirty="0">
                <a:latin typeface="Arial" panose="020B0604020202020204" pitchFamily="34" charset="0"/>
                <a:cs typeface="Arial" panose="020B0604020202020204" pitchFamily="34" charset="0"/>
              </a:rPr>
              <a:t>What We Learned</a:t>
            </a:r>
          </a:p>
          <a:p>
            <a:pPr marL="339725" indent="-339725"/>
            <a:r>
              <a:rPr lang="en-US" dirty="0">
                <a:latin typeface="Arial" panose="020B0604020202020204" pitchFamily="34" charset="0"/>
                <a:cs typeface="Arial" panose="020B0604020202020204" pitchFamily="34" charset="0"/>
              </a:rPr>
              <a:t>Summary of Recommendations</a:t>
            </a:r>
          </a:p>
          <a:p>
            <a:pPr marL="339725" indent="-339725"/>
            <a:r>
              <a:rPr lang="en-US" dirty="0">
                <a:latin typeface="Arial" panose="020B0604020202020204" pitchFamily="34" charset="0"/>
                <a:cs typeface="Arial" panose="020B0604020202020204" pitchFamily="34" charset="0"/>
              </a:rPr>
              <a:t>Questions &amp; Discussion			</a:t>
            </a:r>
          </a:p>
        </p:txBody>
      </p:sp>
      <p:pic>
        <p:nvPicPr>
          <p:cNvPr id="4" name="Picture 3" descr="A flooded street with trees and buildings&#10;&#10;Description automatically generated">
            <a:extLst>
              <a:ext uri="{FF2B5EF4-FFF2-40B4-BE49-F238E27FC236}">
                <a16:creationId xmlns:a16="http://schemas.microsoft.com/office/drawing/2014/main" id="{0CF056D6-ECCC-A83E-EA1D-F42071A00FC3}"/>
              </a:ext>
            </a:extLst>
          </p:cNvPr>
          <p:cNvPicPr>
            <a:picLocks noChangeAspect="1"/>
          </p:cNvPicPr>
          <p:nvPr/>
        </p:nvPicPr>
        <p:blipFill rotWithShape="1">
          <a:blip r:embed="rId2">
            <a:extLst>
              <a:ext uri="{28A0092B-C50C-407E-A947-70E740481C1C}">
                <a14:useLocalDpi xmlns:a14="http://schemas.microsoft.com/office/drawing/2010/main" val="0"/>
              </a:ext>
            </a:extLst>
          </a:blip>
          <a:srcRect l="23956" r="19181" b="14753"/>
          <a:stretch/>
        </p:blipFill>
        <p:spPr>
          <a:xfrm>
            <a:off x="6096001" y="0"/>
            <a:ext cx="6096000" cy="6858000"/>
          </a:xfrm>
          <a:prstGeom prst="rect">
            <a:avLst/>
          </a:prstGeom>
        </p:spPr>
      </p:pic>
      <p:sp>
        <p:nvSpPr>
          <p:cNvPr id="5" name="Title 1">
            <a:extLst>
              <a:ext uri="{FF2B5EF4-FFF2-40B4-BE49-F238E27FC236}">
                <a16:creationId xmlns:a16="http://schemas.microsoft.com/office/drawing/2014/main" id="{CAE9E5C5-8267-2522-7EA8-968B416FA0B7}"/>
              </a:ext>
            </a:extLst>
          </p:cNvPr>
          <p:cNvSpPr txBox="1">
            <a:spLocks/>
          </p:cNvSpPr>
          <p:nvPr/>
        </p:nvSpPr>
        <p:spPr>
          <a:xfrm>
            <a:off x="6134983" y="6608158"/>
            <a:ext cx="6018035" cy="275771"/>
          </a:xfrm>
          <a:prstGeom prst="rect">
            <a:avLst/>
          </a:prstGeom>
        </p:spPr>
        <p:txBody>
          <a:bodyPr vert="horz" lIns="91440" tIns="45720" rIns="91440" bIns="45720" rtlCol="0" anchor="ctr">
            <a:noAutofit/>
          </a:bodyPr>
          <a:lstStyle>
            <a:lvl1pPr algn="l" defTabSz="1341150" rtl="0" eaLnBrk="1" latinLnBrk="0" hangingPunct="1">
              <a:lnSpc>
                <a:spcPct val="90000"/>
              </a:lnSpc>
              <a:spcBef>
                <a:spcPct val="0"/>
              </a:spcBef>
              <a:buNone/>
              <a:defRPr sz="3700" kern="1200">
                <a:solidFill>
                  <a:schemeClr val="bg1"/>
                </a:solidFill>
                <a:latin typeface="Century Gothic" panose="020B0502020202020204" pitchFamily="34" charset="0"/>
                <a:ea typeface="+mj-ea"/>
                <a:cs typeface="+mj-cs"/>
              </a:defRPr>
            </a:lvl1pPr>
          </a:lstStyle>
          <a:p>
            <a:r>
              <a:rPr lang="en-US" sz="1050" dirty="0">
                <a:latin typeface="Arial" panose="020B0604020202020204" pitchFamily="34" charset="0"/>
                <a:ea typeface="Open Sans" panose="020B0606030504020204" pitchFamily="34" charset="0"/>
                <a:cs typeface="Arial" panose="020B0604020202020204" pitchFamily="34" charset="0"/>
              </a:rPr>
              <a:t>Source: David Murphy, Resilient Land &amp; Water LLC (West Hartford, Summer 2021)</a:t>
            </a:r>
          </a:p>
        </p:txBody>
      </p:sp>
    </p:spTree>
    <p:extLst>
      <p:ext uri="{BB962C8B-B14F-4D97-AF65-F5344CB8AC3E}">
        <p14:creationId xmlns:p14="http://schemas.microsoft.com/office/powerpoint/2010/main" val="1943670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363845"/>
            <a:ext cx="11755820" cy="543909"/>
          </a:xfrm>
        </p:spPr>
        <p:txBody>
          <a:bodyPr>
            <a:noAutofit/>
          </a:bodyPr>
          <a:lstStyle/>
          <a:p>
            <a:pPr algn="l">
              <a:lnSpc>
                <a:spcPct val="100000"/>
              </a:lnSpc>
            </a:pPr>
            <a:r>
              <a:rPr lang="en-US" b="1" dirty="0">
                <a:latin typeface="Arial" panose="020B0604020202020204" pitchFamily="34" charset="0"/>
                <a:cs typeface="Arial" panose="020B0604020202020204" pitchFamily="34" charset="0"/>
              </a:rPr>
              <a:t>Statewide Policy and Planning</a:t>
            </a:r>
            <a:br>
              <a:rPr lang="en-US" b="1" dirty="0">
                <a:latin typeface="Arial" panose="020B0604020202020204" pitchFamily="34" charset="0"/>
                <a:cs typeface="Arial" panose="020B0604020202020204" pitchFamily="34" charset="0"/>
              </a:rPr>
            </a:br>
            <a:r>
              <a:rPr lang="en-US" sz="3200" b="1" dirty="0">
                <a:solidFill>
                  <a:srgbClr val="00CE7D"/>
                </a:solidFill>
                <a:latin typeface="Arial" panose="020B0604020202020204" pitchFamily="34" charset="0"/>
                <a:cs typeface="Arial" panose="020B0604020202020204" pitchFamily="34" charset="0"/>
              </a:rPr>
              <a:t>Floodplain and Flood Resilience Design Standards</a:t>
            </a:r>
            <a:endParaRPr lang="en-US" dirty="0">
              <a:solidFill>
                <a:srgbClr val="00CE7D"/>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12AC8800-A8C5-D691-468D-5ABF2733BEE1}"/>
              </a:ext>
            </a:extLst>
          </p:cNvPr>
          <p:cNvGraphicFramePr>
            <a:graphicFrameLocks noGrp="1"/>
          </p:cNvGraphicFramePr>
          <p:nvPr>
            <p:extLst>
              <p:ext uri="{D42A27DB-BD31-4B8C-83A1-F6EECF244321}">
                <p14:modId xmlns:p14="http://schemas.microsoft.com/office/powerpoint/2010/main" val="1153628738"/>
              </p:ext>
            </p:extLst>
          </p:nvPr>
        </p:nvGraphicFramePr>
        <p:xfrm>
          <a:off x="218090" y="1465243"/>
          <a:ext cx="11755821" cy="4972643"/>
        </p:xfrm>
        <a:graphic>
          <a:graphicData uri="http://schemas.openxmlformats.org/drawingml/2006/table">
            <a:tbl>
              <a:tblPr firstRow="1" bandRow="1">
                <a:tableStyleId>{5C22544A-7EE6-4342-B048-85BDC9FD1C3A}</a:tableStyleId>
              </a:tblPr>
              <a:tblGrid>
                <a:gridCol w="5103057">
                  <a:extLst>
                    <a:ext uri="{9D8B030D-6E8A-4147-A177-3AD203B41FA5}">
                      <a16:colId xmlns:a16="http://schemas.microsoft.com/office/drawing/2014/main" val="1209159432"/>
                    </a:ext>
                  </a:extLst>
                </a:gridCol>
                <a:gridCol w="4021157">
                  <a:extLst>
                    <a:ext uri="{9D8B030D-6E8A-4147-A177-3AD203B41FA5}">
                      <a16:colId xmlns:a16="http://schemas.microsoft.com/office/drawing/2014/main" val="2742548819"/>
                    </a:ext>
                  </a:extLst>
                </a:gridCol>
                <a:gridCol w="2631607">
                  <a:extLst>
                    <a:ext uri="{9D8B030D-6E8A-4147-A177-3AD203B41FA5}">
                      <a16:colId xmlns:a16="http://schemas.microsoft.com/office/drawing/2014/main" val="1015272879"/>
                    </a:ext>
                  </a:extLst>
                </a:gridCol>
              </a:tblGrid>
              <a:tr h="415883">
                <a:tc>
                  <a:txBody>
                    <a:bodyPr/>
                    <a:lstStyle/>
                    <a:p>
                      <a:pPr algn="ctr"/>
                      <a:r>
                        <a:rPr lang="en-US" dirty="0">
                          <a:latin typeface="Arial" panose="020B0604020202020204" pitchFamily="34" charset="0"/>
                          <a:cs typeface="Arial" panose="020B0604020202020204" pitchFamily="34" charset="0"/>
                        </a:rPr>
                        <a:t>THE ISSUES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ACTIONS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BY WHOM?</a:t>
                      </a:r>
                    </a:p>
                  </a:txBody>
                  <a:tcPr anchor="ctr">
                    <a:solidFill>
                      <a:srgbClr val="3385AD"/>
                    </a:solidFill>
                  </a:tcPr>
                </a:tc>
                <a:extLst>
                  <a:ext uri="{0D108BD9-81ED-4DB2-BD59-A6C34878D82A}">
                    <a16:rowId xmlns:a16="http://schemas.microsoft.com/office/drawing/2014/main" val="4031466715"/>
                  </a:ext>
                </a:extLst>
              </a:tr>
              <a:tr h="4409505">
                <a:tc>
                  <a:txBody>
                    <a:bodyPr/>
                    <a:lstStyle/>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In Connecticut, there is currently limited design standards or guidance for State agencies and municipalities that incorporates climate and flood resilience considerations for new capital projects. </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Need uniform statewide resilient design standards and guidelines based on the best available, actionable science for CT and the Northeast U.S.</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See examples from Massachusetts and New York City as models for Connecticut.</a:t>
                      </a:r>
                    </a:p>
                    <a:p>
                      <a:pPr marL="285750" indent="-285750">
                        <a:buFont typeface="Wingdings" panose="05000000000000000000" pitchFamily="2" charset="2"/>
                        <a:buChar char="§"/>
                      </a:pPr>
                      <a:endParaRPr lang="en-US" dirty="0">
                        <a:latin typeface="Arial" panose="020B0604020202020204" pitchFamily="34" charset="0"/>
                        <a:cs typeface="Arial" panose="020B0604020202020204" pitchFamily="34" charset="0"/>
                      </a:endParaRPr>
                    </a:p>
                  </a:txBody>
                  <a:tcPr>
                    <a:solidFill>
                      <a:srgbClr val="E7E7E7"/>
                    </a:solidFill>
                  </a:tcPr>
                </a:tc>
                <a:tc>
                  <a:txBody>
                    <a:bodyPr/>
                    <a:lstStyle/>
                    <a:p>
                      <a:pPr marL="342900" indent="-342900">
                        <a:spcAft>
                          <a:spcPts val="600"/>
                        </a:spcAft>
                        <a:buFont typeface="+mj-lt"/>
                        <a:buAutoNum type="arabicPeriod"/>
                      </a:pPr>
                      <a:r>
                        <a:rPr lang="en-US" b="1" dirty="0">
                          <a:solidFill>
                            <a:srgbClr val="006699"/>
                          </a:solidFill>
                          <a:latin typeface="Arial" panose="020B0604020202020204" pitchFamily="34" charset="0"/>
                          <a:cs typeface="Arial" panose="020B0604020202020204" pitchFamily="34" charset="0"/>
                        </a:rPr>
                        <a:t>Develop and implement statewide climate resilience design standards and guidance </a:t>
                      </a:r>
                      <a:r>
                        <a:rPr lang="en-US" dirty="0">
                          <a:solidFill>
                            <a:srgbClr val="006699"/>
                          </a:solidFill>
                          <a:latin typeface="Arial" panose="020B0604020202020204" pitchFamily="34" charset="0"/>
                          <a:cs typeface="Arial" panose="020B0604020202020204" pitchFamily="34" charset="0"/>
                        </a:rPr>
                        <a:t>to incorporate climate and flood resilience into budgeting, coordination, capital planning, grant-making, and implementation of State and municipal capital projects. </a:t>
                      </a:r>
                    </a:p>
                    <a:p>
                      <a:pPr marL="800100" lvl="1" indent="-342900">
                        <a:spcAft>
                          <a:spcPts val="600"/>
                        </a:spcAft>
                        <a:buFont typeface="+mj-lt"/>
                        <a:buAutoNum type="alphaLcPeriod"/>
                      </a:pPr>
                      <a:r>
                        <a:rPr lang="en-US" dirty="0">
                          <a:solidFill>
                            <a:srgbClr val="006699"/>
                          </a:solidFill>
                          <a:latin typeface="Arial" panose="020B0604020202020204" pitchFamily="34" charset="0"/>
                          <a:cs typeface="Arial" panose="020B0604020202020204" pitchFamily="34" charset="0"/>
                        </a:rPr>
                        <a:t>Incorporate a scientifically-based process that produces a consistent outcome and uniform guidelines for users in the selection of planning horizon, return period, and design criteria. </a:t>
                      </a:r>
                    </a:p>
                  </a:txBody>
                  <a:tcPr>
                    <a:solidFill>
                      <a:srgbClr val="E7E7E7"/>
                    </a:solidFill>
                  </a:tcPr>
                </a:tc>
                <a:tc>
                  <a:txBody>
                    <a:bodyPr/>
                    <a:lstStyle/>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Multi-agency collaboration</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CIRCA (ongoing updates to climate projections for precipitation and sea level rise)</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CCM (outreach and advocacy)</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solidFill>
                      <a:srgbClr val="E7E7E7"/>
                    </a:solidFill>
                  </a:tcPr>
                </a:tc>
                <a:extLst>
                  <a:ext uri="{0D108BD9-81ED-4DB2-BD59-A6C34878D82A}">
                    <a16:rowId xmlns:a16="http://schemas.microsoft.com/office/drawing/2014/main" val="2486922618"/>
                  </a:ext>
                </a:extLst>
              </a:tr>
            </a:tbl>
          </a:graphicData>
        </a:graphic>
      </p:graphicFrame>
    </p:spTree>
    <p:extLst>
      <p:ext uri="{BB962C8B-B14F-4D97-AF65-F5344CB8AC3E}">
        <p14:creationId xmlns:p14="http://schemas.microsoft.com/office/powerpoint/2010/main" val="2528272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F1455-53D0-D03A-CCF0-1EFE423B0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0262A-C016-BBA7-033A-E28461AC4039}"/>
              </a:ext>
            </a:extLst>
          </p:cNvPr>
          <p:cNvSpPr>
            <a:spLocks noGrp="1"/>
          </p:cNvSpPr>
          <p:nvPr>
            <p:ph type="title"/>
          </p:nvPr>
        </p:nvSpPr>
        <p:spPr>
          <a:xfrm>
            <a:off x="218090" y="363845"/>
            <a:ext cx="11755820" cy="543909"/>
          </a:xfrm>
        </p:spPr>
        <p:txBody>
          <a:bodyPr>
            <a:noAutofit/>
          </a:bodyPr>
          <a:lstStyle/>
          <a:p>
            <a:pPr algn="l">
              <a:lnSpc>
                <a:spcPct val="100000"/>
              </a:lnSpc>
            </a:pPr>
            <a:r>
              <a:rPr lang="en-US" b="1" dirty="0">
                <a:latin typeface="Arial" panose="020B0604020202020204" pitchFamily="34" charset="0"/>
                <a:cs typeface="Arial" panose="020B0604020202020204" pitchFamily="34" charset="0"/>
              </a:rPr>
              <a:t>Statewide Policy and Planning</a:t>
            </a:r>
            <a:br>
              <a:rPr lang="en-US" b="1" dirty="0">
                <a:latin typeface="Arial" panose="020B0604020202020204" pitchFamily="34" charset="0"/>
                <a:cs typeface="Arial" panose="020B0604020202020204" pitchFamily="34" charset="0"/>
              </a:rPr>
            </a:br>
            <a:r>
              <a:rPr lang="en-US" sz="3200" b="1" dirty="0">
                <a:solidFill>
                  <a:srgbClr val="00CE7D"/>
                </a:solidFill>
                <a:latin typeface="Arial" panose="020B0604020202020204" pitchFamily="34" charset="0"/>
                <a:cs typeface="Arial" panose="020B0604020202020204" pitchFamily="34" charset="0"/>
              </a:rPr>
              <a:t>Dam Safety and Flood Resilience</a:t>
            </a:r>
            <a:endParaRPr lang="en-US" dirty="0">
              <a:solidFill>
                <a:srgbClr val="00CE7D"/>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46475D7D-D545-FA3E-B508-F7B10478F2CD}"/>
              </a:ext>
            </a:extLst>
          </p:cNvPr>
          <p:cNvGraphicFramePr>
            <a:graphicFrameLocks noGrp="1"/>
          </p:cNvGraphicFramePr>
          <p:nvPr>
            <p:extLst>
              <p:ext uri="{D42A27DB-BD31-4B8C-83A1-F6EECF244321}">
                <p14:modId xmlns:p14="http://schemas.microsoft.com/office/powerpoint/2010/main" val="2460370373"/>
              </p:ext>
            </p:extLst>
          </p:nvPr>
        </p:nvGraphicFramePr>
        <p:xfrm>
          <a:off x="218090" y="1465243"/>
          <a:ext cx="11755821" cy="4825388"/>
        </p:xfrm>
        <a:graphic>
          <a:graphicData uri="http://schemas.openxmlformats.org/drawingml/2006/table">
            <a:tbl>
              <a:tblPr firstRow="1" bandRow="1">
                <a:tableStyleId>{5C22544A-7EE6-4342-B048-85BDC9FD1C3A}</a:tableStyleId>
              </a:tblPr>
              <a:tblGrid>
                <a:gridCol w="5103057">
                  <a:extLst>
                    <a:ext uri="{9D8B030D-6E8A-4147-A177-3AD203B41FA5}">
                      <a16:colId xmlns:a16="http://schemas.microsoft.com/office/drawing/2014/main" val="1209159432"/>
                    </a:ext>
                  </a:extLst>
                </a:gridCol>
                <a:gridCol w="4021157">
                  <a:extLst>
                    <a:ext uri="{9D8B030D-6E8A-4147-A177-3AD203B41FA5}">
                      <a16:colId xmlns:a16="http://schemas.microsoft.com/office/drawing/2014/main" val="2742548819"/>
                    </a:ext>
                  </a:extLst>
                </a:gridCol>
                <a:gridCol w="2631607">
                  <a:extLst>
                    <a:ext uri="{9D8B030D-6E8A-4147-A177-3AD203B41FA5}">
                      <a16:colId xmlns:a16="http://schemas.microsoft.com/office/drawing/2014/main" val="1015272879"/>
                    </a:ext>
                  </a:extLst>
                </a:gridCol>
              </a:tblGrid>
              <a:tr h="415883">
                <a:tc>
                  <a:txBody>
                    <a:bodyPr/>
                    <a:lstStyle/>
                    <a:p>
                      <a:pPr algn="ctr"/>
                      <a:r>
                        <a:rPr lang="en-US" dirty="0">
                          <a:latin typeface="Arial" panose="020B0604020202020204" pitchFamily="34" charset="0"/>
                          <a:cs typeface="Arial" panose="020B0604020202020204" pitchFamily="34" charset="0"/>
                        </a:rPr>
                        <a:t>THE ISSUES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ACTIONS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BY WHOM?</a:t>
                      </a:r>
                    </a:p>
                  </a:txBody>
                  <a:tcPr anchor="ctr">
                    <a:solidFill>
                      <a:srgbClr val="3385AD"/>
                    </a:solidFill>
                  </a:tcPr>
                </a:tc>
                <a:extLst>
                  <a:ext uri="{0D108BD9-81ED-4DB2-BD59-A6C34878D82A}">
                    <a16:rowId xmlns:a16="http://schemas.microsoft.com/office/drawing/2014/main" val="4031466715"/>
                  </a:ext>
                </a:extLst>
              </a:tr>
              <a:tr h="4409505">
                <a:tc>
                  <a:txBody>
                    <a:bodyPr/>
                    <a:lstStyle/>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There is currently no Connecticut-specific dam safety design guidance or technical standards (only federal guidance not specific to CT).</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Emergency Action Plans may not exist, may not be up to the latest standards, may not be known to exist by the current dam owner, and/or the responsibility of the dam owner and municipal officials may not be known.</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Some dams have no functional low-level outlet drain or one that has very little capacity. When certain emergency conditions with the dam are detected, the lowering of the water level behind the dam may be the only way to reduce the risk</a:t>
                      </a:r>
                    </a:p>
                  </a:txBody>
                  <a:tcPr>
                    <a:solidFill>
                      <a:srgbClr val="E7E7E7"/>
                    </a:solidFill>
                  </a:tcPr>
                </a:tc>
                <a:tc>
                  <a:txBody>
                    <a:bodyPr/>
                    <a:lstStyle/>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Develop </a:t>
                      </a:r>
                      <a:r>
                        <a:rPr lang="en-US" b="1" dirty="0">
                          <a:solidFill>
                            <a:srgbClr val="006699"/>
                          </a:solidFill>
                          <a:latin typeface="Arial" panose="020B0604020202020204" pitchFamily="34" charset="0"/>
                          <a:cs typeface="Arial" panose="020B0604020202020204" pitchFamily="34" charset="0"/>
                        </a:rPr>
                        <a:t>uniform statewide dam safety design guidance or technical standards </a:t>
                      </a:r>
                      <a:r>
                        <a:rPr lang="en-US" dirty="0">
                          <a:solidFill>
                            <a:srgbClr val="006699"/>
                          </a:solidFill>
                          <a:latin typeface="Arial" panose="020B0604020202020204" pitchFamily="34" charset="0"/>
                          <a:cs typeface="Arial" panose="020B0604020202020204" pitchFamily="34" charset="0"/>
                        </a:rPr>
                        <a:t>including climate change impacts</a:t>
                      </a:r>
                    </a:p>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Strengthen the requirements for the development and exercising of </a:t>
                      </a:r>
                      <a:r>
                        <a:rPr lang="en-US" b="1" dirty="0">
                          <a:solidFill>
                            <a:srgbClr val="006699"/>
                          </a:solidFill>
                          <a:latin typeface="Arial" panose="020B0604020202020204" pitchFamily="34" charset="0"/>
                          <a:cs typeface="Arial" panose="020B0604020202020204" pitchFamily="34" charset="0"/>
                        </a:rPr>
                        <a:t>Emergency Action Plans</a:t>
                      </a:r>
                    </a:p>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Require </a:t>
                      </a:r>
                      <a:r>
                        <a:rPr lang="en-US" b="1" dirty="0">
                          <a:solidFill>
                            <a:srgbClr val="006699"/>
                          </a:solidFill>
                          <a:latin typeface="Arial" panose="020B0604020202020204" pitchFamily="34" charset="0"/>
                          <a:cs typeface="Arial" panose="020B0604020202020204" pitchFamily="34" charset="0"/>
                        </a:rPr>
                        <a:t>functional low-level outlet drains </a:t>
                      </a:r>
                      <a:r>
                        <a:rPr lang="en-US" dirty="0">
                          <a:solidFill>
                            <a:srgbClr val="006699"/>
                          </a:solidFill>
                          <a:latin typeface="Arial" panose="020B0604020202020204" pitchFamily="34" charset="0"/>
                          <a:cs typeface="Arial" panose="020B0604020202020204" pitchFamily="34" charset="0"/>
                        </a:rPr>
                        <a:t>on dams to allow for quickly lowering the water level in the event of an emergency</a:t>
                      </a:r>
                    </a:p>
                  </a:txBody>
                  <a:tcPr>
                    <a:solidFill>
                      <a:srgbClr val="E7E7E7"/>
                    </a:solidFill>
                  </a:tcPr>
                </a:tc>
                <a:tc>
                  <a:txBody>
                    <a:bodyPr/>
                    <a:lstStyle/>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Multi-agency collaboration</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CIRCA (ongoing updates to climate projections for precipitation and sea level rise)</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CCM (outreach and advocacy)</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solidFill>
                      <a:srgbClr val="E7E7E7"/>
                    </a:solidFill>
                  </a:tcPr>
                </a:tc>
                <a:extLst>
                  <a:ext uri="{0D108BD9-81ED-4DB2-BD59-A6C34878D82A}">
                    <a16:rowId xmlns:a16="http://schemas.microsoft.com/office/drawing/2014/main" val="2486922618"/>
                  </a:ext>
                </a:extLst>
              </a:tr>
            </a:tbl>
          </a:graphicData>
        </a:graphic>
      </p:graphicFrame>
    </p:spTree>
    <p:extLst>
      <p:ext uri="{BB962C8B-B14F-4D97-AF65-F5344CB8AC3E}">
        <p14:creationId xmlns:p14="http://schemas.microsoft.com/office/powerpoint/2010/main" val="1104858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363845"/>
            <a:ext cx="11755820" cy="543909"/>
          </a:xfrm>
        </p:spPr>
        <p:txBody>
          <a:bodyPr>
            <a:noAutofit/>
          </a:bodyPr>
          <a:lstStyle/>
          <a:p>
            <a:pPr algn="l">
              <a:lnSpc>
                <a:spcPct val="100000"/>
              </a:lnSpc>
            </a:pPr>
            <a:r>
              <a:rPr lang="en-US" b="1" dirty="0">
                <a:latin typeface="Arial" panose="020B0604020202020204" pitchFamily="34" charset="0"/>
                <a:cs typeface="Arial" panose="020B0604020202020204" pitchFamily="34" charset="0"/>
              </a:rPr>
              <a:t>Statewide Policy and Planning</a:t>
            </a:r>
            <a:br>
              <a:rPr lang="en-US" b="1" dirty="0">
                <a:latin typeface="Arial" panose="020B0604020202020204" pitchFamily="34" charset="0"/>
                <a:cs typeface="Arial" panose="020B0604020202020204" pitchFamily="34" charset="0"/>
              </a:rPr>
            </a:br>
            <a:r>
              <a:rPr lang="en-US" sz="3200" b="1" dirty="0">
                <a:solidFill>
                  <a:srgbClr val="00CE7D"/>
                </a:solidFill>
                <a:latin typeface="Arial" panose="020B0604020202020204" pitchFamily="34" charset="0"/>
                <a:cs typeface="Arial" panose="020B0604020202020204" pitchFamily="34" charset="0"/>
              </a:rPr>
              <a:t>Permitting and Regulatory – Statewide Riparian Protection</a:t>
            </a:r>
            <a:endParaRPr lang="en-US" dirty="0">
              <a:solidFill>
                <a:srgbClr val="00CE7D"/>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12AC8800-A8C5-D691-468D-5ABF2733BEE1}"/>
              </a:ext>
            </a:extLst>
          </p:cNvPr>
          <p:cNvGraphicFramePr>
            <a:graphicFrameLocks noGrp="1"/>
          </p:cNvGraphicFramePr>
          <p:nvPr>
            <p:extLst>
              <p:ext uri="{D42A27DB-BD31-4B8C-83A1-F6EECF244321}">
                <p14:modId xmlns:p14="http://schemas.microsoft.com/office/powerpoint/2010/main" val="235414105"/>
              </p:ext>
            </p:extLst>
          </p:nvPr>
        </p:nvGraphicFramePr>
        <p:xfrm>
          <a:off x="218090" y="1465243"/>
          <a:ext cx="11755821" cy="4850723"/>
        </p:xfrm>
        <a:graphic>
          <a:graphicData uri="http://schemas.openxmlformats.org/drawingml/2006/table">
            <a:tbl>
              <a:tblPr firstRow="1" bandRow="1">
                <a:tableStyleId>{5C22544A-7EE6-4342-B048-85BDC9FD1C3A}</a:tableStyleId>
              </a:tblPr>
              <a:tblGrid>
                <a:gridCol w="5103057">
                  <a:extLst>
                    <a:ext uri="{9D8B030D-6E8A-4147-A177-3AD203B41FA5}">
                      <a16:colId xmlns:a16="http://schemas.microsoft.com/office/drawing/2014/main" val="1209159432"/>
                    </a:ext>
                  </a:extLst>
                </a:gridCol>
                <a:gridCol w="4021157">
                  <a:extLst>
                    <a:ext uri="{9D8B030D-6E8A-4147-A177-3AD203B41FA5}">
                      <a16:colId xmlns:a16="http://schemas.microsoft.com/office/drawing/2014/main" val="2742548819"/>
                    </a:ext>
                  </a:extLst>
                </a:gridCol>
                <a:gridCol w="2631607">
                  <a:extLst>
                    <a:ext uri="{9D8B030D-6E8A-4147-A177-3AD203B41FA5}">
                      <a16:colId xmlns:a16="http://schemas.microsoft.com/office/drawing/2014/main" val="1015272879"/>
                    </a:ext>
                  </a:extLst>
                </a:gridCol>
              </a:tblGrid>
              <a:tr h="415883">
                <a:tc>
                  <a:txBody>
                    <a:bodyPr/>
                    <a:lstStyle/>
                    <a:p>
                      <a:pPr algn="ctr"/>
                      <a:r>
                        <a:rPr lang="en-US" dirty="0">
                          <a:latin typeface="Arial" panose="020B0604020202020204" pitchFamily="34" charset="0"/>
                          <a:cs typeface="Arial" panose="020B0604020202020204" pitchFamily="34" charset="0"/>
                        </a:rPr>
                        <a:t>THE ISSUES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ACTIONS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BY WHOM?</a:t>
                      </a:r>
                    </a:p>
                  </a:txBody>
                  <a:tcPr anchor="ctr">
                    <a:solidFill>
                      <a:srgbClr val="3385AD"/>
                    </a:solidFill>
                  </a:tcPr>
                </a:tc>
                <a:extLst>
                  <a:ext uri="{0D108BD9-81ED-4DB2-BD59-A6C34878D82A}">
                    <a16:rowId xmlns:a16="http://schemas.microsoft.com/office/drawing/2014/main" val="4031466715"/>
                  </a:ext>
                </a:extLst>
              </a:tr>
              <a:tr h="4409505">
                <a:tc>
                  <a:txBody>
                    <a:bodyPr/>
                    <a:lstStyle/>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Riparian zones with native vegetation slow runoff, protect shorelines from erosion, reduce flooding, and provide other benefits. </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Development within riparian zones, which normally flood periodically, often increases flood risk including flood inundation, damaging flood velocities, and erosion. </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Most CT municipalities have not implemented municipal zoning strategies with restrictions on activities and land uses in riparian zones (beyond the limited review authorities granted to inland wetland agencies). </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Connecticut is the only New England state without a comprehensive statewide riparian protection program. </a:t>
                      </a:r>
                    </a:p>
                  </a:txBody>
                  <a:tcPr>
                    <a:solidFill>
                      <a:srgbClr val="E7E7E7"/>
                    </a:solidFill>
                  </a:tcPr>
                </a:tc>
                <a:tc>
                  <a:txBody>
                    <a:bodyPr/>
                    <a:lstStyle/>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Implement </a:t>
                      </a:r>
                      <a:r>
                        <a:rPr lang="en-US" b="1" dirty="0">
                          <a:solidFill>
                            <a:srgbClr val="006699"/>
                          </a:solidFill>
                          <a:latin typeface="Arial" panose="020B0604020202020204" pitchFamily="34" charset="0"/>
                          <a:cs typeface="Arial" panose="020B0604020202020204" pitchFamily="34" charset="0"/>
                        </a:rPr>
                        <a:t>statewide riparian protection program </a:t>
                      </a:r>
                      <a:r>
                        <a:rPr lang="en-US" dirty="0">
                          <a:solidFill>
                            <a:srgbClr val="006699"/>
                          </a:solidFill>
                          <a:latin typeface="Arial" panose="020B0604020202020204" pitchFamily="34" charset="0"/>
                          <a:cs typeface="Arial" panose="020B0604020202020204" pitchFamily="34" charset="0"/>
                        </a:rPr>
                        <a:t>to better regulate development in river corridors and floodplains.</a:t>
                      </a:r>
                    </a:p>
                    <a:p>
                      <a:pPr marL="800100" lvl="1" indent="-342900">
                        <a:spcAft>
                          <a:spcPts val="600"/>
                        </a:spcAft>
                        <a:buFont typeface="+mj-lt"/>
                        <a:buAutoNum type="alphaLcPeriod"/>
                      </a:pPr>
                      <a:r>
                        <a:rPr lang="en-US" dirty="0">
                          <a:solidFill>
                            <a:srgbClr val="006699"/>
                          </a:solidFill>
                          <a:latin typeface="Arial" panose="020B0604020202020204" pitchFamily="34" charset="0"/>
                          <a:cs typeface="Arial" panose="020B0604020202020204" pitchFamily="34" charset="0"/>
                        </a:rPr>
                        <a:t>Statewide minimum standards for development within a specified distance (e.g., 200 feet) of rivers, streams, or other waters.</a:t>
                      </a:r>
                    </a:p>
                    <a:p>
                      <a:pPr marL="800100" lvl="1" indent="-342900">
                        <a:spcAft>
                          <a:spcPts val="600"/>
                        </a:spcAft>
                        <a:buFont typeface="+mj-lt"/>
                        <a:buAutoNum type="alphaLcPeriod"/>
                      </a:pPr>
                      <a:r>
                        <a:rPr lang="en-US" dirty="0">
                          <a:solidFill>
                            <a:srgbClr val="006699"/>
                          </a:solidFill>
                          <a:latin typeface="Arial" panose="020B0604020202020204" pitchFamily="34" charset="0"/>
                          <a:cs typeface="Arial" panose="020B0604020202020204" pitchFamily="34" charset="0"/>
                        </a:rPr>
                        <a:t>Exclusions for urban areas where such “buffer” widths would not be feasible. </a:t>
                      </a:r>
                    </a:p>
                    <a:p>
                      <a:pPr marL="342900" lvl="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In the absence of a statewide program, encourage the adoption of </a:t>
                      </a:r>
                      <a:r>
                        <a:rPr lang="en-US" b="1" dirty="0">
                          <a:solidFill>
                            <a:srgbClr val="006699"/>
                          </a:solidFill>
                          <a:latin typeface="Arial" panose="020B0604020202020204" pitchFamily="34" charset="0"/>
                          <a:cs typeface="Arial" panose="020B0604020202020204" pitchFamily="34" charset="0"/>
                        </a:rPr>
                        <a:t>riparian corridor zoning regs</a:t>
                      </a:r>
                      <a:r>
                        <a:rPr lang="en-US" dirty="0">
                          <a:solidFill>
                            <a:srgbClr val="006699"/>
                          </a:solidFill>
                          <a:latin typeface="Arial" panose="020B0604020202020204" pitchFamily="34" charset="0"/>
                          <a:cs typeface="Arial" panose="020B0604020202020204" pitchFamily="34" charset="0"/>
                        </a:rPr>
                        <a:t>.</a:t>
                      </a:r>
                    </a:p>
                  </a:txBody>
                  <a:tcPr>
                    <a:solidFill>
                      <a:srgbClr val="E7E7E7"/>
                    </a:solidFill>
                  </a:tcPr>
                </a:tc>
                <a:tc>
                  <a:txBody>
                    <a:bodyPr/>
                    <a:lstStyle/>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CT DEEP (lead, adoption of statewide riparian protection program)</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Municipalities (adoption of riparian corridor zoning regulations)</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CCM (outreach and advocacy)</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solidFill>
                      <a:srgbClr val="E7E7E7"/>
                    </a:solidFill>
                  </a:tcPr>
                </a:tc>
                <a:extLst>
                  <a:ext uri="{0D108BD9-81ED-4DB2-BD59-A6C34878D82A}">
                    <a16:rowId xmlns:a16="http://schemas.microsoft.com/office/drawing/2014/main" val="2486922618"/>
                  </a:ext>
                </a:extLst>
              </a:tr>
            </a:tbl>
          </a:graphicData>
        </a:graphic>
      </p:graphicFrame>
    </p:spTree>
    <p:extLst>
      <p:ext uri="{BB962C8B-B14F-4D97-AF65-F5344CB8AC3E}">
        <p14:creationId xmlns:p14="http://schemas.microsoft.com/office/powerpoint/2010/main" val="2589258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C81D9-0162-65A1-6B25-BCF252B0C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9A9FE3-F956-7BB5-9D41-67BC3274A83C}"/>
              </a:ext>
            </a:extLst>
          </p:cNvPr>
          <p:cNvSpPr>
            <a:spLocks noGrp="1"/>
          </p:cNvSpPr>
          <p:nvPr>
            <p:ph type="title"/>
          </p:nvPr>
        </p:nvSpPr>
        <p:spPr>
          <a:xfrm>
            <a:off x="218090" y="363845"/>
            <a:ext cx="11755820" cy="543909"/>
          </a:xfrm>
        </p:spPr>
        <p:txBody>
          <a:bodyPr>
            <a:noAutofit/>
          </a:bodyPr>
          <a:lstStyle/>
          <a:p>
            <a:pPr algn="l">
              <a:lnSpc>
                <a:spcPct val="100000"/>
              </a:lnSpc>
            </a:pPr>
            <a:r>
              <a:rPr lang="en-US" b="1" dirty="0">
                <a:latin typeface="Arial" panose="020B0604020202020204" pitchFamily="34" charset="0"/>
                <a:cs typeface="Arial" panose="020B0604020202020204" pitchFamily="34" charset="0"/>
              </a:rPr>
              <a:t>Statewide Policy and Planning</a:t>
            </a:r>
            <a:br>
              <a:rPr lang="en-US" b="1" dirty="0">
                <a:latin typeface="Arial" panose="020B0604020202020204" pitchFamily="34" charset="0"/>
                <a:cs typeface="Arial" panose="020B0604020202020204" pitchFamily="34" charset="0"/>
              </a:rPr>
            </a:br>
            <a:r>
              <a:rPr lang="en-US" sz="3200" b="1" dirty="0">
                <a:solidFill>
                  <a:srgbClr val="00CE7D"/>
                </a:solidFill>
                <a:latin typeface="Arial" panose="020B0604020202020204" pitchFamily="34" charset="0"/>
                <a:cs typeface="Arial" panose="020B0604020202020204" pitchFamily="34" charset="0"/>
              </a:rPr>
              <a:t>Permitting and Regulatory – Update State Water Plan</a:t>
            </a:r>
            <a:endParaRPr lang="en-US" dirty="0">
              <a:solidFill>
                <a:srgbClr val="00CE7D"/>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950D45D1-D849-CE5C-A53C-0C0D417A12A3}"/>
              </a:ext>
            </a:extLst>
          </p:cNvPr>
          <p:cNvGraphicFramePr>
            <a:graphicFrameLocks noGrp="1"/>
          </p:cNvGraphicFramePr>
          <p:nvPr>
            <p:extLst>
              <p:ext uri="{D42A27DB-BD31-4B8C-83A1-F6EECF244321}">
                <p14:modId xmlns:p14="http://schemas.microsoft.com/office/powerpoint/2010/main" val="2002725709"/>
              </p:ext>
            </p:extLst>
          </p:nvPr>
        </p:nvGraphicFramePr>
        <p:xfrm>
          <a:off x="218090" y="1465243"/>
          <a:ext cx="11755821" cy="5048843"/>
        </p:xfrm>
        <a:graphic>
          <a:graphicData uri="http://schemas.openxmlformats.org/drawingml/2006/table">
            <a:tbl>
              <a:tblPr firstRow="1" bandRow="1">
                <a:tableStyleId>{5C22544A-7EE6-4342-B048-85BDC9FD1C3A}</a:tableStyleId>
              </a:tblPr>
              <a:tblGrid>
                <a:gridCol w="5103057">
                  <a:extLst>
                    <a:ext uri="{9D8B030D-6E8A-4147-A177-3AD203B41FA5}">
                      <a16:colId xmlns:a16="http://schemas.microsoft.com/office/drawing/2014/main" val="1209159432"/>
                    </a:ext>
                  </a:extLst>
                </a:gridCol>
                <a:gridCol w="4021157">
                  <a:extLst>
                    <a:ext uri="{9D8B030D-6E8A-4147-A177-3AD203B41FA5}">
                      <a16:colId xmlns:a16="http://schemas.microsoft.com/office/drawing/2014/main" val="2742548819"/>
                    </a:ext>
                  </a:extLst>
                </a:gridCol>
                <a:gridCol w="2631607">
                  <a:extLst>
                    <a:ext uri="{9D8B030D-6E8A-4147-A177-3AD203B41FA5}">
                      <a16:colId xmlns:a16="http://schemas.microsoft.com/office/drawing/2014/main" val="1015272879"/>
                    </a:ext>
                  </a:extLst>
                </a:gridCol>
              </a:tblGrid>
              <a:tr h="415883">
                <a:tc>
                  <a:txBody>
                    <a:bodyPr/>
                    <a:lstStyle/>
                    <a:p>
                      <a:pPr algn="ctr"/>
                      <a:r>
                        <a:rPr lang="en-US" dirty="0">
                          <a:latin typeface="Arial" panose="020B0604020202020204" pitchFamily="34" charset="0"/>
                          <a:cs typeface="Arial" panose="020B0604020202020204" pitchFamily="34" charset="0"/>
                        </a:rPr>
                        <a:t>THE ISSUES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ACTIONS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BY WHOM?</a:t>
                      </a:r>
                    </a:p>
                  </a:txBody>
                  <a:tcPr anchor="ctr">
                    <a:solidFill>
                      <a:srgbClr val="3385AD"/>
                    </a:solidFill>
                  </a:tcPr>
                </a:tc>
                <a:extLst>
                  <a:ext uri="{0D108BD9-81ED-4DB2-BD59-A6C34878D82A}">
                    <a16:rowId xmlns:a16="http://schemas.microsoft.com/office/drawing/2014/main" val="4031466715"/>
                  </a:ext>
                </a:extLst>
              </a:tr>
              <a:tr h="4409505">
                <a:tc>
                  <a:txBody>
                    <a:bodyPr/>
                    <a:lstStyle/>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The last plan update in 2018 included consideration of climate change impacts on water quality and quantity and recommended strategies to address climate resiliency.</a:t>
                      </a:r>
                    </a:p>
                  </a:txBody>
                  <a:tcPr>
                    <a:solidFill>
                      <a:srgbClr val="E7E7E7"/>
                    </a:solidFill>
                  </a:tcPr>
                </a:tc>
                <a:tc>
                  <a:txBody>
                    <a:bodyPr/>
                    <a:lstStyle/>
                    <a:p>
                      <a:pPr marL="342900" indent="-342900">
                        <a:spcAft>
                          <a:spcPts val="600"/>
                        </a:spcAft>
                        <a:buFont typeface="+mj-lt"/>
                        <a:buAutoNum type="arabicPeriod"/>
                      </a:pPr>
                      <a:r>
                        <a:rPr lang="en-US" b="1" dirty="0">
                          <a:solidFill>
                            <a:srgbClr val="006699"/>
                          </a:solidFill>
                          <a:latin typeface="Arial" panose="020B0604020202020204" pitchFamily="34" charset="0"/>
                          <a:cs typeface="Arial" panose="020B0604020202020204" pitchFamily="34" charset="0"/>
                        </a:rPr>
                        <a:t>Update the State Water Plan </a:t>
                      </a:r>
                      <a:r>
                        <a:rPr lang="en-US" dirty="0">
                          <a:solidFill>
                            <a:srgbClr val="006699"/>
                          </a:solidFill>
                          <a:latin typeface="Arial" panose="020B0604020202020204" pitchFamily="34" charset="0"/>
                          <a:cs typeface="Arial" panose="020B0604020202020204" pitchFamily="34" charset="0"/>
                        </a:rPr>
                        <a:t>to reflect advances in climate science and adaptation planning and a stronger focus on flood resilience.</a:t>
                      </a:r>
                    </a:p>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Address potential flood </a:t>
                      </a:r>
                      <a:r>
                        <a:rPr lang="en-US" b="1" dirty="0">
                          <a:solidFill>
                            <a:srgbClr val="006699"/>
                          </a:solidFill>
                          <a:latin typeface="Arial" panose="020B0604020202020204" pitchFamily="34" charset="0"/>
                          <a:cs typeface="Arial" panose="020B0604020202020204" pitchFamily="34" charset="0"/>
                        </a:rPr>
                        <a:t>impacts to wellfields in flood zones </a:t>
                      </a:r>
                      <a:r>
                        <a:rPr lang="en-US" dirty="0">
                          <a:solidFill>
                            <a:srgbClr val="006699"/>
                          </a:solidFill>
                          <a:latin typeface="Arial" panose="020B0604020202020204" pitchFamily="34" charset="0"/>
                          <a:cs typeface="Arial" panose="020B0604020202020204" pitchFamily="34" charset="0"/>
                        </a:rPr>
                        <a:t>including damage to wellfields that can result in outages and mandatory water conservation measures (“boil water” notice) during flood cleanup and recovery.</a:t>
                      </a:r>
                    </a:p>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Encourage </a:t>
                      </a:r>
                      <a:r>
                        <a:rPr lang="en-US" b="1" dirty="0">
                          <a:solidFill>
                            <a:srgbClr val="006699"/>
                          </a:solidFill>
                          <a:latin typeface="Arial" panose="020B0604020202020204" pitchFamily="34" charset="0"/>
                          <a:cs typeface="Arial" panose="020B0604020202020204" pitchFamily="34" charset="0"/>
                        </a:rPr>
                        <a:t>water utilities to participate in the flood resilience planning process </a:t>
                      </a:r>
                      <a:r>
                        <a:rPr lang="en-US" dirty="0">
                          <a:solidFill>
                            <a:srgbClr val="006699"/>
                          </a:solidFill>
                          <a:latin typeface="Arial" panose="020B0604020202020204" pitchFamily="34" charset="0"/>
                          <a:cs typeface="Arial" panose="020B0604020202020204" pitchFamily="34" charset="0"/>
                        </a:rPr>
                        <a:t>with the COGs and municipalities.</a:t>
                      </a:r>
                    </a:p>
                  </a:txBody>
                  <a:tcPr>
                    <a:solidFill>
                      <a:srgbClr val="E7E7E7"/>
                    </a:solidFill>
                  </a:tcPr>
                </a:tc>
                <a:tc>
                  <a:txBody>
                    <a:bodyPr/>
                    <a:lstStyle/>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Connecticut Water Planning Council (PURA, CT DEEP, CT OPM, and CT DPH)</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Water Utilities</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COGs and municipalities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solidFill>
                      <a:srgbClr val="E7E7E7"/>
                    </a:solidFill>
                  </a:tcPr>
                </a:tc>
                <a:extLst>
                  <a:ext uri="{0D108BD9-81ED-4DB2-BD59-A6C34878D82A}">
                    <a16:rowId xmlns:a16="http://schemas.microsoft.com/office/drawing/2014/main" val="2486922618"/>
                  </a:ext>
                </a:extLst>
              </a:tr>
            </a:tbl>
          </a:graphicData>
        </a:graphic>
      </p:graphicFrame>
    </p:spTree>
    <p:extLst>
      <p:ext uri="{BB962C8B-B14F-4D97-AF65-F5344CB8AC3E}">
        <p14:creationId xmlns:p14="http://schemas.microsoft.com/office/powerpoint/2010/main" val="632773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363845"/>
            <a:ext cx="11755820" cy="543909"/>
          </a:xfrm>
        </p:spPr>
        <p:txBody>
          <a:bodyPr>
            <a:noAutofit/>
          </a:bodyPr>
          <a:lstStyle/>
          <a:p>
            <a:pPr algn="l">
              <a:lnSpc>
                <a:spcPct val="100000"/>
              </a:lnSpc>
            </a:pPr>
            <a:r>
              <a:rPr lang="en-US" b="1" dirty="0">
                <a:latin typeface="Arial" panose="020B0604020202020204" pitchFamily="34" charset="0"/>
                <a:cs typeface="Arial" panose="020B0604020202020204" pitchFamily="34" charset="0"/>
              </a:rPr>
              <a:t>Statewide Policy and Planning</a:t>
            </a:r>
            <a:br>
              <a:rPr lang="en-US" b="1" dirty="0">
                <a:latin typeface="Arial" panose="020B0604020202020204" pitchFamily="34" charset="0"/>
                <a:cs typeface="Arial" panose="020B0604020202020204" pitchFamily="34" charset="0"/>
              </a:rPr>
            </a:br>
            <a:r>
              <a:rPr lang="en-US" sz="3200" b="1" dirty="0">
                <a:solidFill>
                  <a:srgbClr val="00CE7D"/>
                </a:solidFill>
                <a:latin typeface="Arial" panose="020B0604020202020204" pitchFamily="34" charset="0"/>
                <a:cs typeface="Arial" panose="020B0604020202020204" pitchFamily="34" charset="0"/>
              </a:rPr>
              <a:t>Permitting and Regulatory – MS4 Permits</a:t>
            </a:r>
            <a:endParaRPr lang="en-US" dirty="0">
              <a:solidFill>
                <a:srgbClr val="00CE7D"/>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12AC8800-A8C5-D691-468D-5ABF2733BEE1}"/>
              </a:ext>
            </a:extLst>
          </p:cNvPr>
          <p:cNvGraphicFramePr>
            <a:graphicFrameLocks noGrp="1"/>
          </p:cNvGraphicFramePr>
          <p:nvPr>
            <p:extLst>
              <p:ext uri="{D42A27DB-BD31-4B8C-83A1-F6EECF244321}">
                <p14:modId xmlns:p14="http://schemas.microsoft.com/office/powerpoint/2010/main" val="1238766614"/>
              </p:ext>
            </p:extLst>
          </p:nvPr>
        </p:nvGraphicFramePr>
        <p:xfrm>
          <a:off x="218090" y="1465243"/>
          <a:ext cx="11755821" cy="5125043"/>
        </p:xfrm>
        <a:graphic>
          <a:graphicData uri="http://schemas.openxmlformats.org/drawingml/2006/table">
            <a:tbl>
              <a:tblPr firstRow="1" bandRow="1">
                <a:tableStyleId>{5C22544A-7EE6-4342-B048-85BDC9FD1C3A}</a:tableStyleId>
              </a:tblPr>
              <a:tblGrid>
                <a:gridCol w="5103057">
                  <a:extLst>
                    <a:ext uri="{9D8B030D-6E8A-4147-A177-3AD203B41FA5}">
                      <a16:colId xmlns:a16="http://schemas.microsoft.com/office/drawing/2014/main" val="1209159432"/>
                    </a:ext>
                  </a:extLst>
                </a:gridCol>
                <a:gridCol w="4021157">
                  <a:extLst>
                    <a:ext uri="{9D8B030D-6E8A-4147-A177-3AD203B41FA5}">
                      <a16:colId xmlns:a16="http://schemas.microsoft.com/office/drawing/2014/main" val="2742548819"/>
                    </a:ext>
                  </a:extLst>
                </a:gridCol>
                <a:gridCol w="2631607">
                  <a:extLst>
                    <a:ext uri="{9D8B030D-6E8A-4147-A177-3AD203B41FA5}">
                      <a16:colId xmlns:a16="http://schemas.microsoft.com/office/drawing/2014/main" val="1015272879"/>
                    </a:ext>
                  </a:extLst>
                </a:gridCol>
              </a:tblGrid>
              <a:tr h="415883">
                <a:tc>
                  <a:txBody>
                    <a:bodyPr/>
                    <a:lstStyle/>
                    <a:p>
                      <a:pPr algn="ctr"/>
                      <a:r>
                        <a:rPr lang="en-US" dirty="0">
                          <a:latin typeface="Arial" panose="020B0604020202020204" pitchFamily="34" charset="0"/>
                          <a:cs typeface="Arial" panose="020B0604020202020204" pitchFamily="34" charset="0"/>
                        </a:rPr>
                        <a:t>THE ISSUES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ACTIONS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BY WHOM?</a:t>
                      </a:r>
                    </a:p>
                  </a:txBody>
                  <a:tcPr anchor="ctr">
                    <a:solidFill>
                      <a:srgbClr val="3385AD"/>
                    </a:solidFill>
                  </a:tcPr>
                </a:tc>
                <a:extLst>
                  <a:ext uri="{0D108BD9-81ED-4DB2-BD59-A6C34878D82A}">
                    <a16:rowId xmlns:a16="http://schemas.microsoft.com/office/drawing/2014/main" val="4031466715"/>
                  </a:ext>
                </a:extLst>
              </a:tr>
              <a:tr h="4409505">
                <a:tc>
                  <a:txBody>
                    <a:bodyPr/>
                    <a:lstStyle/>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MS4 General Permit focuses on water quality benefits of stormwater management.</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Structural stormwater controls and “green infrastructure” can reduce runoff volumes and help address precipitation-related flooding.</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CT DEEP is in the process of revising the current MS4 General Permit. </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The upcoming update and reissuance of the MS4 General Permit is an opportunity to strengthen the permit’s flood resilience provisions. </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CTDOT MS4 Permit and MS4 General Permit have provisions for off-site DCIA reduction credits, although these provisions are not being used by CTDOT or most municipalities. </a:t>
                      </a:r>
                    </a:p>
                  </a:txBody>
                  <a:tcPr>
                    <a:solidFill>
                      <a:srgbClr val="E7E7E7"/>
                    </a:solidFill>
                  </a:tcPr>
                </a:tc>
                <a:tc>
                  <a:txBody>
                    <a:bodyPr/>
                    <a:lstStyle/>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Use the MS4 General Permit to expand investment in green infrastructure. Promote the use of green infrastructure to address precipitation flooding.</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1800" kern="1200" dirty="0">
                          <a:solidFill>
                            <a:srgbClr val="006699"/>
                          </a:solidFill>
                          <a:latin typeface="Arial" panose="020B0604020202020204" pitchFamily="34" charset="0"/>
                          <a:ea typeface="+mn-ea"/>
                          <a:cs typeface="Arial" panose="020B0604020202020204" pitchFamily="34" charset="0"/>
                        </a:rPr>
                        <a:t>Allow permittees “partial credit” for DCIA reduction when implementing stormwater retrofits.</a:t>
                      </a:r>
                    </a:p>
                    <a:p>
                      <a:pPr marL="342900" indent="-342900" algn="l" defTabSz="914400" rtl="0" eaLnBrk="1" latinLnBrk="0" hangingPunct="1">
                        <a:spcAft>
                          <a:spcPts val="600"/>
                        </a:spcAft>
                        <a:buFont typeface="+mj-lt"/>
                        <a:buAutoNum type="arabicPeriod"/>
                      </a:pPr>
                      <a:r>
                        <a:rPr lang="en-US" sz="1800" kern="1200" dirty="0">
                          <a:solidFill>
                            <a:srgbClr val="006699"/>
                          </a:solidFill>
                          <a:latin typeface="Arial" panose="020B0604020202020204" pitchFamily="34" charset="0"/>
                          <a:ea typeface="+mn-ea"/>
                          <a:cs typeface="Arial" panose="020B0604020202020204" pitchFamily="34" charset="0"/>
                        </a:rPr>
                        <a:t>Build incentives into the permit and promote the use of off-site stormwater mitigation approaches and stormwater authorities.</a:t>
                      </a:r>
                    </a:p>
                    <a:p>
                      <a:pPr marL="342900" indent="-342900" algn="l" defTabSz="914400" rtl="0" eaLnBrk="1" latinLnBrk="0" hangingPunct="1">
                        <a:spcAft>
                          <a:spcPts val="600"/>
                        </a:spcAft>
                        <a:buFont typeface="+mj-lt"/>
                        <a:buAutoNum type="arabicPeriod"/>
                      </a:pPr>
                      <a:r>
                        <a:rPr lang="en-US" sz="1800" kern="1200" dirty="0">
                          <a:solidFill>
                            <a:srgbClr val="006699"/>
                          </a:solidFill>
                          <a:latin typeface="Arial" panose="020B0604020202020204" pitchFamily="34" charset="0"/>
                          <a:ea typeface="+mn-ea"/>
                          <a:cs typeface="Arial" panose="020B0604020202020204" pitchFamily="34" charset="0"/>
                        </a:rPr>
                        <a:t>Implement a CTDOT stormwater retrofit credit program to address MS4 Permit requirements and help fund local resilience projects.</a:t>
                      </a:r>
                    </a:p>
                  </a:txBody>
                  <a:tcPr>
                    <a:solidFill>
                      <a:srgbClr val="E7E7E7"/>
                    </a:solidFill>
                  </a:tcPr>
                </a:tc>
                <a:tc>
                  <a:txBody>
                    <a:bodyPr/>
                    <a:lstStyle/>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CT DEEP (lead)</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CTDOT (lead)</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CCM (outreach and advocacy)</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solidFill>
                      <a:srgbClr val="E7E7E7"/>
                    </a:solidFill>
                  </a:tcPr>
                </a:tc>
                <a:extLst>
                  <a:ext uri="{0D108BD9-81ED-4DB2-BD59-A6C34878D82A}">
                    <a16:rowId xmlns:a16="http://schemas.microsoft.com/office/drawing/2014/main" val="2486922618"/>
                  </a:ext>
                </a:extLst>
              </a:tr>
            </a:tbl>
          </a:graphicData>
        </a:graphic>
      </p:graphicFrame>
    </p:spTree>
    <p:extLst>
      <p:ext uri="{BB962C8B-B14F-4D97-AF65-F5344CB8AC3E}">
        <p14:creationId xmlns:p14="http://schemas.microsoft.com/office/powerpoint/2010/main" val="1026328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363845"/>
            <a:ext cx="11755820" cy="543909"/>
          </a:xfrm>
        </p:spPr>
        <p:txBody>
          <a:bodyPr>
            <a:noAutofit/>
          </a:bodyPr>
          <a:lstStyle/>
          <a:p>
            <a:pPr algn="l">
              <a:lnSpc>
                <a:spcPct val="100000"/>
              </a:lnSpc>
            </a:pPr>
            <a:r>
              <a:rPr lang="en-US" b="1" dirty="0">
                <a:latin typeface="Arial" panose="020B0604020202020204" pitchFamily="34" charset="0"/>
                <a:cs typeface="Arial" panose="020B0604020202020204" pitchFamily="34" charset="0"/>
              </a:rPr>
              <a:t>Statewide Policy and Planning</a:t>
            </a:r>
            <a:br>
              <a:rPr lang="en-US" b="1" dirty="0">
                <a:latin typeface="Arial" panose="020B0604020202020204" pitchFamily="34" charset="0"/>
                <a:cs typeface="Arial" panose="020B0604020202020204" pitchFamily="34" charset="0"/>
              </a:rPr>
            </a:br>
            <a:r>
              <a:rPr lang="en-US" sz="3200" b="1" dirty="0">
                <a:solidFill>
                  <a:srgbClr val="00CE7D"/>
                </a:solidFill>
                <a:latin typeface="Arial" panose="020B0604020202020204" pitchFamily="34" charset="0"/>
                <a:cs typeface="Arial" panose="020B0604020202020204" pitchFamily="34" charset="0"/>
              </a:rPr>
              <a:t>SB 11 Climate Resilience Legislation</a:t>
            </a:r>
            <a:endParaRPr lang="en-US" dirty="0">
              <a:solidFill>
                <a:srgbClr val="00CE7D"/>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12AC8800-A8C5-D691-468D-5ABF2733BEE1}"/>
              </a:ext>
            </a:extLst>
          </p:cNvPr>
          <p:cNvGraphicFramePr>
            <a:graphicFrameLocks noGrp="1"/>
          </p:cNvGraphicFramePr>
          <p:nvPr>
            <p:extLst>
              <p:ext uri="{D42A27DB-BD31-4B8C-83A1-F6EECF244321}">
                <p14:modId xmlns:p14="http://schemas.microsoft.com/office/powerpoint/2010/main" val="3380641748"/>
              </p:ext>
            </p:extLst>
          </p:nvPr>
        </p:nvGraphicFramePr>
        <p:xfrm>
          <a:off x="218090" y="1465243"/>
          <a:ext cx="11755821" cy="5323163"/>
        </p:xfrm>
        <a:graphic>
          <a:graphicData uri="http://schemas.openxmlformats.org/drawingml/2006/table">
            <a:tbl>
              <a:tblPr firstRow="1" bandRow="1">
                <a:tableStyleId>{5C22544A-7EE6-4342-B048-85BDC9FD1C3A}</a:tableStyleId>
              </a:tblPr>
              <a:tblGrid>
                <a:gridCol w="5103057">
                  <a:extLst>
                    <a:ext uri="{9D8B030D-6E8A-4147-A177-3AD203B41FA5}">
                      <a16:colId xmlns:a16="http://schemas.microsoft.com/office/drawing/2014/main" val="1209159432"/>
                    </a:ext>
                  </a:extLst>
                </a:gridCol>
                <a:gridCol w="4021157">
                  <a:extLst>
                    <a:ext uri="{9D8B030D-6E8A-4147-A177-3AD203B41FA5}">
                      <a16:colId xmlns:a16="http://schemas.microsoft.com/office/drawing/2014/main" val="2742548819"/>
                    </a:ext>
                  </a:extLst>
                </a:gridCol>
                <a:gridCol w="2631607">
                  <a:extLst>
                    <a:ext uri="{9D8B030D-6E8A-4147-A177-3AD203B41FA5}">
                      <a16:colId xmlns:a16="http://schemas.microsoft.com/office/drawing/2014/main" val="1015272879"/>
                    </a:ext>
                  </a:extLst>
                </a:gridCol>
              </a:tblGrid>
              <a:tr h="415883">
                <a:tc>
                  <a:txBody>
                    <a:bodyPr/>
                    <a:lstStyle/>
                    <a:p>
                      <a:pPr algn="ctr"/>
                      <a:r>
                        <a:rPr lang="en-US" dirty="0">
                          <a:latin typeface="Arial" panose="020B0604020202020204" pitchFamily="34" charset="0"/>
                          <a:cs typeface="Arial" panose="020B0604020202020204" pitchFamily="34" charset="0"/>
                        </a:rPr>
                        <a:t>THE ISSUES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ACTIONS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BY WHOM?</a:t>
                      </a:r>
                    </a:p>
                  </a:txBody>
                  <a:tcPr anchor="ctr">
                    <a:solidFill>
                      <a:srgbClr val="3385AD"/>
                    </a:solidFill>
                  </a:tcPr>
                </a:tc>
                <a:extLst>
                  <a:ext uri="{0D108BD9-81ED-4DB2-BD59-A6C34878D82A}">
                    <a16:rowId xmlns:a16="http://schemas.microsoft.com/office/drawing/2014/main" val="4031466715"/>
                  </a:ext>
                </a:extLst>
              </a:tr>
              <a:tr h="4409505">
                <a:tc>
                  <a:txBody>
                    <a:bodyPr/>
                    <a:lstStyle/>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Senate Bill No. 11 (An Act Concerning Connecticut Resiliency Planning and Providing Municipal Options for Climate Resilience) would have provided additional planning and policy tools for municipalities to address flood resilience at the local level and foster increased local, regional, and state coordination to help address flooding. </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The bill received broad support from many groups. There were concerns with some provisions of the bill that would impose costly mandates and additional administrative burdens on municipalities (Resilience Improvement Districts).</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Compromise amendment was worked up, but an agreement failed to be reached, and the bill died.</a:t>
                      </a:r>
                    </a:p>
                  </a:txBody>
                  <a:tcPr>
                    <a:solidFill>
                      <a:srgbClr val="E7E7E7"/>
                    </a:solidFill>
                  </a:tcPr>
                </a:tc>
                <a:tc>
                  <a:txBody>
                    <a:bodyPr/>
                    <a:lstStyle/>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Reintroduce provisions of the recent unsuccessful statewide climate resilience legislation</a:t>
                      </a:r>
                    </a:p>
                    <a:p>
                      <a:pPr marL="800100" lvl="1" indent="-342900">
                        <a:spcAft>
                          <a:spcPts val="600"/>
                        </a:spcAft>
                        <a:buFont typeface="+mj-lt"/>
                        <a:buAutoNum type="alphaLcPeriod"/>
                      </a:pPr>
                      <a:r>
                        <a:rPr lang="en-US" b="1" dirty="0">
                          <a:solidFill>
                            <a:srgbClr val="006699"/>
                          </a:solidFill>
                          <a:latin typeface="Arial" panose="020B0604020202020204" pitchFamily="34" charset="0"/>
                          <a:cs typeface="Arial" panose="020B0604020202020204" pitchFamily="34" charset="0"/>
                        </a:rPr>
                        <a:t>Resilience Improvement Districts</a:t>
                      </a:r>
                    </a:p>
                    <a:p>
                      <a:pPr marL="800100" lvl="1" indent="-342900">
                        <a:spcAft>
                          <a:spcPts val="600"/>
                        </a:spcAft>
                        <a:buFont typeface="+mj-lt"/>
                        <a:buAutoNum type="alphaLcPeriod"/>
                      </a:pPr>
                      <a:r>
                        <a:rPr lang="en-US" dirty="0">
                          <a:solidFill>
                            <a:srgbClr val="006699"/>
                          </a:solidFill>
                          <a:latin typeface="Arial" panose="020B0604020202020204" pitchFamily="34" charset="0"/>
                          <a:cs typeface="Arial" panose="020B0604020202020204" pitchFamily="34" charset="0"/>
                        </a:rPr>
                        <a:t>Revise the </a:t>
                      </a:r>
                      <a:r>
                        <a:rPr lang="en-US" b="1" dirty="0">
                          <a:solidFill>
                            <a:srgbClr val="006699"/>
                          </a:solidFill>
                          <a:latin typeface="Arial" panose="020B0604020202020204" pitchFamily="34" charset="0"/>
                          <a:cs typeface="Arial" panose="020B0604020202020204" pitchFamily="34" charset="0"/>
                        </a:rPr>
                        <a:t>State Building Code </a:t>
                      </a:r>
                      <a:r>
                        <a:rPr lang="en-US" dirty="0">
                          <a:solidFill>
                            <a:srgbClr val="006699"/>
                          </a:solidFill>
                          <a:latin typeface="Arial" panose="020B0604020202020204" pitchFamily="34" charset="0"/>
                          <a:cs typeface="Arial" panose="020B0604020202020204" pitchFamily="34" charset="0"/>
                        </a:rPr>
                        <a:t>to include resiliency</a:t>
                      </a:r>
                    </a:p>
                    <a:p>
                      <a:pPr marL="800100" lvl="1" indent="-342900">
                        <a:spcAft>
                          <a:spcPts val="600"/>
                        </a:spcAft>
                        <a:buFont typeface="+mj-lt"/>
                        <a:buAutoNum type="alphaLcPeriod"/>
                      </a:pPr>
                      <a:r>
                        <a:rPr lang="en-US" dirty="0">
                          <a:solidFill>
                            <a:srgbClr val="006699"/>
                          </a:solidFill>
                          <a:latin typeface="Arial" panose="020B0604020202020204" pitchFamily="34" charset="0"/>
                          <a:cs typeface="Arial" panose="020B0604020202020204" pitchFamily="34" charset="0"/>
                        </a:rPr>
                        <a:t>Allow zoning regulations to require or promote </a:t>
                      </a:r>
                      <a:r>
                        <a:rPr lang="en-US" b="1" dirty="0">
                          <a:solidFill>
                            <a:srgbClr val="006699"/>
                          </a:solidFill>
                          <a:latin typeface="Arial" panose="020B0604020202020204" pitchFamily="34" charset="0"/>
                          <a:cs typeface="Arial" panose="020B0604020202020204" pitchFamily="34" charset="0"/>
                        </a:rPr>
                        <a:t>flood resilient building methods</a:t>
                      </a:r>
                    </a:p>
                    <a:p>
                      <a:pPr marL="800100" lvl="1" indent="-342900">
                        <a:spcAft>
                          <a:spcPts val="600"/>
                        </a:spcAft>
                        <a:buFont typeface="+mj-lt"/>
                        <a:buAutoNum type="alphaLcPeriod"/>
                      </a:pPr>
                      <a:r>
                        <a:rPr lang="en-US" dirty="0">
                          <a:solidFill>
                            <a:srgbClr val="006699"/>
                          </a:solidFill>
                          <a:latin typeface="Arial" panose="020B0604020202020204" pitchFamily="34" charset="0"/>
                          <a:cs typeface="Arial" panose="020B0604020202020204" pitchFamily="34" charset="0"/>
                        </a:rPr>
                        <a:t>Expand eligible use of municipal </a:t>
                      </a:r>
                      <a:r>
                        <a:rPr lang="en-US" b="1" dirty="0">
                          <a:solidFill>
                            <a:srgbClr val="006699"/>
                          </a:solidFill>
                          <a:latin typeface="Arial" panose="020B0604020202020204" pitchFamily="34" charset="0"/>
                          <a:cs typeface="Arial" panose="020B0604020202020204" pitchFamily="34" charset="0"/>
                        </a:rPr>
                        <a:t>Town Aid Road program </a:t>
                      </a:r>
                      <a:r>
                        <a:rPr lang="en-US" dirty="0">
                          <a:solidFill>
                            <a:srgbClr val="006699"/>
                          </a:solidFill>
                          <a:latin typeface="Arial" panose="020B0604020202020204" pitchFamily="34" charset="0"/>
                          <a:cs typeface="Arial" panose="020B0604020202020204" pitchFamily="34" charset="0"/>
                        </a:rPr>
                        <a:t>to include flood resilience improvements</a:t>
                      </a:r>
                    </a:p>
                  </a:txBody>
                  <a:tcPr>
                    <a:solidFill>
                      <a:srgbClr val="E7E7E7"/>
                    </a:solidFill>
                  </a:tcPr>
                </a:tc>
                <a:tc>
                  <a:txBody>
                    <a:bodyPr/>
                    <a:lstStyle/>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CT State Legislature (lead)</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CCM (outreach and advocacy)</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State Agencies (support)</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solidFill>
                      <a:srgbClr val="E7E7E7"/>
                    </a:solidFill>
                  </a:tcPr>
                </a:tc>
                <a:extLst>
                  <a:ext uri="{0D108BD9-81ED-4DB2-BD59-A6C34878D82A}">
                    <a16:rowId xmlns:a16="http://schemas.microsoft.com/office/drawing/2014/main" val="2486922618"/>
                  </a:ext>
                </a:extLst>
              </a:tr>
            </a:tbl>
          </a:graphicData>
        </a:graphic>
      </p:graphicFrame>
    </p:spTree>
    <p:extLst>
      <p:ext uri="{BB962C8B-B14F-4D97-AF65-F5344CB8AC3E}">
        <p14:creationId xmlns:p14="http://schemas.microsoft.com/office/powerpoint/2010/main" val="1140980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363845"/>
            <a:ext cx="11755820" cy="543909"/>
          </a:xfrm>
        </p:spPr>
        <p:txBody>
          <a:bodyPr>
            <a:noAutofit/>
          </a:bodyPr>
          <a:lstStyle/>
          <a:p>
            <a:pPr algn="l">
              <a:lnSpc>
                <a:spcPct val="100000"/>
              </a:lnSpc>
            </a:pPr>
            <a:r>
              <a:rPr lang="en-US" b="1" dirty="0">
                <a:latin typeface="Arial" panose="020B0604020202020204" pitchFamily="34" charset="0"/>
                <a:cs typeface="Arial" panose="020B0604020202020204" pitchFamily="34" charset="0"/>
              </a:rPr>
              <a:t>Municipal Land Use Regulations and Policy</a:t>
            </a:r>
            <a:br>
              <a:rPr lang="en-US" b="1" dirty="0">
                <a:latin typeface="Arial" panose="020B0604020202020204" pitchFamily="34" charset="0"/>
                <a:cs typeface="Arial" panose="020B0604020202020204" pitchFamily="34" charset="0"/>
              </a:rPr>
            </a:br>
            <a:endParaRPr lang="en-US" dirty="0">
              <a:solidFill>
                <a:srgbClr val="00CE7D"/>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12AC8800-A8C5-D691-468D-5ABF2733BEE1}"/>
              </a:ext>
            </a:extLst>
          </p:cNvPr>
          <p:cNvGraphicFramePr>
            <a:graphicFrameLocks noGrp="1"/>
          </p:cNvGraphicFramePr>
          <p:nvPr>
            <p:extLst>
              <p:ext uri="{D42A27DB-BD31-4B8C-83A1-F6EECF244321}">
                <p14:modId xmlns:p14="http://schemas.microsoft.com/office/powerpoint/2010/main" val="1067305627"/>
              </p:ext>
            </p:extLst>
          </p:nvPr>
        </p:nvGraphicFramePr>
        <p:xfrm>
          <a:off x="218090" y="907754"/>
          <a:ext cx="11755821" cy="5382877"/>
        </p:xfrm>
        <a:graphic>
          <a:graphicData uri="http://schemas.openxmlformats.org/drawingml/2006/table">
            <a:tbl>
              <a:tblPr firstRow="1" bandRow="1">
                <a:tableStyleId>{5C22544A-7EE6-4342-B048-85BDC9FD1C3A}</a:tableStyleId>
              </a:tblPr>
              <a:tblGrid>
                <a:gridCol w="5103057">
                  <a:extLst>
                    <a:ext uri="{9D8B030D-6E8A-4147-A177-3AD203B41FA5}">
                      <a16:colId xmlns:a16="http://schemas.microsoft.com/office/drawing/2014/main" val="1209159432"/>
                    </a:ext>
                  </a:extLst>
                </a:gridCol>
                <a:gridCol w="4021157">
                  <a:extLst>
                    <a:ext uri="{9D8B030D-6E8A-4147-A177-3AD203B41FA5}">
                      <a16:colId xmlns:a16="http://schemas.microsoft.com/office/drawing/2014/main" val="2742548819"/>
                    </a:ext>
                  </a:extLst>
                </a:gridCol>
                <a:gridCol w="2631607">
                  <a:extLst>
                    <a:ext uri="{9D8B030D-6E8A-4147-A177-3AD203B41FA5}">
                      <a16:colId xmlns:a16="http://schemas.microsoft.com/office/drawing/2014/main" val="1015272879"/>
                    </a:ext>
                  </a:extLst>
                </a:gridCol>
              </a:tblGrid>
              <a:tr h="463931">
                <a:tc>
                  <a:txBody>
                    <a:bodyPr/>
                    <a:lstStyle/>
                    <a:p>
                      <a:pPr algn="ctr"/>
                      <a:r>
                        <a:rPr lang="en-US" dirty="0">
                          <a:latin typeface="Arial" panose="020B0604020202020204" pitchFamily="34" charset="0"/>
                          <a:cs typeface="Arial" panose="020B0604020202020204" pitchFamily="34" charset="0"/>
                        </a:rPr>
                        <a:t>THE ISSUES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ACTIONS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BY WHOM?</a:t>
                      </a:r>
                    </a:p>
                  </a:txBody>
                  <a:tcPr anchor="ctr">
                    <a:solidFill>
                      <a:srgbClr val="3385AD"/>
                    </a:solidFill>
                  </a:tcPr>
                </a:tc>
                <a:extLst>
                  <a:ext uri="{0D108BD9-81ED-4DB2-BD59-A6C34878D82A}">
                    <a16:rowId xmlns:a16="http://schemas.microsoft.com/office/drawing/2014/main" val="4031466715"/>
                  </a:ext>
                </a:extLst>
              </a:tr>
              <a:tr h="4918946">
                <a:tc>
                  <a:txBody>
                    <a:bodyPr/>
                    <a:lstStyle/>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Municipal land use regulations and policies including zoning can be an effective tool to make communities more resilient to the impacts of climate change including precipitation flooding, sea level rise, and increased heat.</a:t>
                      </a:r>
                    </a:p>
                  </a:txBody>
                  <a:tcPr>
                    <a:solidFill>
                      <a:srgbClr val="E7E7E7"/>
                    </a:solidFill>
                  </a:tcPr>
                </a:tc>
                <a:tc>
                  <a:txBody>
                    <a:bodyPr/>
                    <a:lstStyle/>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Amend local floodplain zoning regulations for consistency with the CT DEEP Model Floodplain Management Regulations</a:t>
                      </a:r>
                    </a:p>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Prohibit or limit new development within the 100-year floodplain</a:t>
                      </a:r>
                    </a:p>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Modify municipal zoning regulations or ordinances that restrict building height</a:t>
                      </a:r>
                    </a:p>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Adopt climate resilient design standards and guidance for the design of municipal storm drainage infrastructure</a:t>
                      </a:r>
                    </a:p>
                  </a:txBody>
                  <a:tcPr>
                    <a:solidFill>
                      <a:srgbClr val="E7E7E7"/>
                    </a:solidFill>
                  </a:tcPr>
                </a:tc>
                <a:tc>
                  <a:txBody>
                    <a:bodyPr/>
                    <a:lstStyle/>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Municipalities (lead)</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CT DEEP, CIRCA, CAFM (outreach, training)</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CIRCA (ongoing updates to climate projections for precipitation and sea level rise)</a:t>
                      </a:r>
                    </a:p>
                    <a:p>
                      <a:pPr marL="285750" indent="-285750">
                        <a:spcBef>
                          <a:spcPts val="0"/>
                        </a:spcBef>
                        <a:spcAft>
                          <a:spcPts val="600"/>
                        </a:spcAft>
                        <a:buFont typeface="Arial" panose="020B0604020202020204" pitchFamily="34" charset="0"/>
                        <a:buChar char="•"/>
                      </a:pPr>
                      <a:endParaRPr lang="en-US" sz="1800" dirty="0">
                        <a:latin typeface="Libre Franklin" pitchFamily="2" charset="0"/>
                        <a:ea typeface="Roboto" panose="02000000000000000000" pitchFamily="2" charset="0"/>
                        <a:cs typeface="Roboto" panose="02000000000000000000" pitchFamily="2"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solidFill>
                      <a:srgbClr val="E7E7E7"/>
                    </a:solidFill>
                  </a:tcPr>
                </a:tc>
                <a:extLst>
                  <a:ext uri="{0D108BD9-81ED-4DB2-BD59-A6C34878D82A}">
                    <a16:rowId xmlns:a16="http://schemas.microsoft.com/office/drawing/2014/main" val="2486922618"/>
                  </a:ext>
                </a:extLst>
              </a:tr>
            </a:tbl>
          </a:graphicData>
        </a:graphic>
      </p:graphicFrame>
    </p:spTree>
    <p:extLst>
      <p:ext uri="{BB962C8B-B14F-4D97-AF65-F5344CB8AC3E}">
        <p14:creationId xmlns:p14="http://schemas.microsoft.com/office/powerpoint/2010/main" val="3925512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363845"/>
            <a:ext cx="11755820" cy="543909"/>
          </a:xfrm>
        </p:spPr>
        <p:txBody>
          <a:bodyPr>
            <a:noAutofit/>
          </a:bodyPr>
          <a:lstStyle/>
          <a:p>
            <a:pPr algn="l">
              <a:lnSpc>
                <a:spcPct val="100000"/>
              </a:lnSpc>
            </a:pPr>
            <a:r>
              <a:rPr lang="en-US" b="1" dirty="0">
                <a:latin typeface="Arial" panose="020B0604020202020204" pitchFamily="34" charset="0"/>
                <a:cs typeface="Arial" panose="020B0604020202020204" pitchFamily="34" charset="0"/>
              </a:rPr>
              <a:t>Grant Funding and Grant Management Capacity</a:t>
            </a:r>
            <a:br>
              <a:rPr lang="en-US" b="1" dirty="0">
                <a:latin typeface="Arial" panose="020B0604020202020204" pitchFamily="34" charset="0"/>
                <a:cs typeface="Arial" panose="020B0604020202020204" pitchFamily="34" charset="0"/>
              </a:rPr>
            </a:br>
            <a:endParaRPr lang="en-US" dirty="0">
              <a:solidFill>
                <a:srgbClr val="00CE7D"/>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12AC8800-A8C5-D691-468D-5ABF2733BEE1}"/>
              </a:ext>
            </a:extLst>
          </p:cNvPr>
          <p:cNvGraphicFramePr>
            <a:graphicFrameLocks noGrp="1"/>
          </p:cNvGraphicFramePr>
          <p:nvPr>
            <p:extLst>
              <p:ext uri="{D42A27DB-BD31-4B8C-83A1-F6EECF244321}">
                <p14:modId xmlns:p14="http://schemas.microsoft.com/office/powerpoint/2010/main" val="1490629780"/>
              </p:ext>
            </p:extLst>
          </p:nvPr>
        </p:nvGraphicFramePr>
        <p:xfrm>
          <a:off x="218090" y="907754"/>
          <a:ext cx="11755821" cy="5382877"/>
        </p:xfrm>
        <a:graphic>
          <a:graphicData uri="http://schemas.openxmlformats.org/drawingml/2006/table">
            <a:tbl>
              <a:tblPr firstRow="1" bandRow="1">
                <a:tableStyleId>{5C22544A-7EE6-4342-B048-85BDC9FD1C3A}</a:tableStyleId>
              </a:tblPr>
              <a:tblGrid>
                <a:gridCol w="5103057">
                  <a:extLst>
                    <a:ext uri="{9D8B030D-6E8A-4147-A177-3AD203B41FA5}">
                      <a16:colId xmlns:a16="http://schemas.microsoft.com/office/drawing/2014/main" val="1209159432"/>
                    </a:ext>
                  </a:extLst>
                </a:gridCol>
                <a:gridCol w="4021157">
                  <a:extLst>
                    <a:ext uri="{9D8B030D-6E8A-4147-A177-3AD203B41FA5}">
                      <a16:colId xmlns:a16="http://schemas.microsoft.com/office/drawing/2014/main" val="2742548819"/>
                    </a:ext>
                  </a:extLst>
                </a:gridCol>
                <a:gridCol w="2631607">
                  <a:extLst>
                    <a:ext uri="{9D8B030D-6E8A-4147-A177-3AD203B41FA5}">
                      <a16:colId xmlns:a16="http://schemas.microsoft.com/office/drawing/2014/main" val="1015272879"/>
                    </a:ext>
                  </a:extLst>
                </a:gridCol>
              </a:tblGrid>
              <a:tr h="463931">
                <a:tc>
                  <a:txBody>
                    <a:bodyPr/>
                    <a:lstStyle/>
                    <a:p>
                      <a:pPr algn="ctr"/>
                      <a:r>
                        <a:rPr lang="en-US" dirty="0">
                          <a:latin typeface="Arial" panose="020B0604020202020204" pitchFamily="34" charset="0"/>
                          <a:cs typeface="Arial" panose="020B0604020202020204" pitchFamily="34" charset="0"/>
                        </a:rPr>
                        <a:t>THE ISSUES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ACTIONS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BY WHOM?</a:t>
                      </a:r>
                    </a:p>
                  </a:txBody>
                  <a:tcPr anchor="ctr">
                    <a:solidFill>
                      <a:srgbClr val="3385AD"/>
                    </a:solidFill>
                  </a:tcPr>
                </a:tc>
                <a:extLst>
                  <a:ext uri="{0D108BD9-81ED-4DB2-BD59-A6C34878D82A}">
                    <a16:rowId xmlns:a16="http://schemas.microsoft.com/office/drawing/2014/main" val="4031466715"/>
                  </a:ext>
                </a:extLst>
              </a:tr>
              <a:tr h="4918946">
                <a:tc>
                  <a:txBody>
                    <a:bodyPr/>
                    <a:lstStyle/>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Inability to meet minimum requirements for nonfederal cost-share or “matching funds” for federal grants. </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CT DEEP Climate Resilience Fund (DCRF) grants cannot be used to cover required match or nonfederal cost share or equivalent cash towards a federal grant. </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Connecticut is not utilizing federal funding to its fullest potential.</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Demand for DCRF grant program far exceeded the available funding in the inaugural round, and the demand is expected to increase significantly.  </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Cost for needed municipal culvert upgrades far exceeds available funding.</a:t>
                      </a:r>
                    </a:p>
                  </a:txBody>
                  <a:tcPr>
                    <a:solidFill>
                      <a:srgbClr val="E7E7E7"/>
                    </a:solidFill>
                  </a:tcPr>
                </a:tc>
                <a:tc>
                  <a:txBody>
                    <a:bodyPr/>
                    <a:lstStyle/>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Provide </a:t>
                      </a:r>
                      <a:r>
                        <a:rPr lang="en-US" b="1" dirty="0">
                          <a:solidFill>
                            <a:srgbClr val="006699"/>
                          </a:solidFill>
                          <a:latin typeface="Arial" panose="020B0604020202020204" pitchFamily="34" charset="0"/>
                          <a:cs typeface="Arial" panose="020B0604020202020204" pitchFamily="34" charset="0"/>
                        </a:rPr>
                        <a:t>state funding to cover a portion of the required local match </a:t>
                      </a:r>
                      <a:r>
                        <a:rPr lang="en-US" dirty="0">
                          <a:solidFill>
                            <a:srgbClr val="006699"/>
                          </a:solidFill>
                          <a:latin typeface="Arial" panose="020B0604020202020204" pitchFamily="34" charset="0"/>
                          <a:cs typeface="Arial" panose="020B0604020202020204" pitchFamily="34" charset="0"/>
                        </a:rPr>
                        <a:t>for federal resilience grants</a:t>
                      </a:r>
                    </a:p>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Increase funding levels for the </a:t>
                      </a:r>
                      <a:r>
                        <a:rPr lang="en-US" b="1" dirty="0">
                          <a:solidFill>
                            <a:srgbClr val="006699"/>
                          </a:solidFill>
                          <a:latin typeface="Arial" panose="020B0604020202020204" pitchFamily="34" charset="0"/>
                          <a:cs typeface="Arial" panose="020B0604020202020204" pitchFamily="34" charset="0"/>
                        </a:rPr>
                        <a:t>CT DEEP Climate Resilient Fund </a:t>
                      </a:r>
                      <a:r>
                        <a:rPr lang="en-US" dirty="0">
                          <a:solidFill>
                            <a:srgbClr val="006699"/>
                          </a:solidFill>
                          <a:latin typeface="Arial" panose="020B0604020202020204" pitchFamily="34" charset="0"/>
                          <a:cs typeface="Arial" panose="020B0604020202020204" pitchFamily="34" charset="0"/>
                        </a:rPr>
                        <a:t>grant program</a:t>
                      </a:r>
                    </a:p>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Create a </a:t>
                      </a:r>
                      <a:r>
                        <a:rPr lang="en-US" b="1" dirty="0">
                          <a:solidFill>
                            <a:srgbClr val="006699"/>
                          </a:solidFill>
                          <a:latin typeface="Arial" panose="020B0604020202020204" pitchFamily="34" charset="0"/>
                          <a:cs typeface="Arial" panose="020B0604020202020204" pitchFamily="34" charset="0"/>
                        </a:rPr>
                        <a:t>state grant program for municipalities to replace undersized and degraded culverts</a:t>
                      </a:r>
                    </a:p>
                  </a:txBody>
                  <a:tcPr>
                    <a:solidFill>
                      <a:srgbClr val="E7E7E7"/>
                    </a:solidFill>
                  </a:tcPr>
                </a:tc>
                <a:tc>
                  <a:txBody>
                    <a:bodyPr/>
                    <a:lstStyle/>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CT DEEP Office of Climate Planning (lead)</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CIRCA, CT Sea Grant, COGs, CAFM, technical service providers (supporting partners)</a:t>
                      </a:r>
                    </a:p>
                    <a:p>
                      <a:pPr marL="285750" indent="-285750">
                        <a:spcBef>
                          <a:spcPts val="0"/>
                        </a:spcBef>
                        <a:spcAft>
                          <a:spcPts val="600"/>
                        </a:spcAft>
                        <a:buFont typeface="Arial" panose="020B0604020202020204" pitchFamily="34" charset="0"/>
                        <a:buChar char="•"/>
                      </a:pPr>
                      <a:endParaRPr lang="en-US" sz="1800" dirty="0">
                        <a:latin typeface="Libre Franklin" pitchFamily="2" charset="0"/>
                        <a:ea typeface="Roboto" panose="02000000000000000000" pitchFamily="2" charset="0"/>
                        <a:cs typeface="Roboto" panose="02000000000000000000" pitchFamily="2"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solidFill>
                      <a:srgbClr val="E7E7E7"/>
                    </a:solidFill>
                  </a:tcPr>
                </a:tc>
                <a:extLst>
                  <a:ext uri="{0D108BD9-81ED-4DB2-BD59-A6C34878D82A}">
                    <a16:rowId xmlns:a16="http://schemas.microsoft.com/office/drawing/2014/main" val="2486922618"/>
                  </a:ext>
                </a:extLst>
              </a:tr>
            </a:tbl>
          </a:graphicData>
        </a:graphic>
      </p:graphicFrame>
    </p:spTree>
    <p:extLst>
      <p:ext uri="{BB962C8B-B14F-4D97-AF65-F5344CB8AC3E}">
        <p14:creationId xmlns:p14="http://schemas.microsoft.com/office/powerpoint/2010/main" val="3885339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363845"/>
            <a:ext cx="11755820" cy="543909"/>
          </a:xfrm>
        </p:spPr>
        <p:txBody>
          <a:bodyPr>
            <a:noAutofit/>
          </a:bodyPr>
          <a:lstStyle/>
          <a:p>
            <a:pPr algn="l">
              <a:lnSpc>
                <a:spcPct val="100000"/>
              </a:lnSpc>
            </a:pPr>
            <a:r>
              <a:rPr lang="en-US" b="1" dirty="0">
                <a:latin typeface="Arial" panose="020B0604020202020204" pitchFamily="34" charset="0"/>
                <a:cs typeface="Arial" panose="020B0604020202020204" pitchFamily="34" charset="0"/>
              </a:rPr>
              <a:t>Dedicated Funding Sources</a:t>
            </a:r>
            <a:br>
              <a:rPr lang="en-US" b="1" dirty="0">
                <a:latin typeface="Arial" panose="020B0604020202020204" pitchFamily="34" charset="0"/>
                <a:cs typeface="Arial" panose="020B0604020202020204" pitchFamily="34" charset="0"/>
              </a:rPr>
            </a:br>
            <a:endParaRPr lang="en-US" dirty="0">
              <a:solidFill>
                <a:srgbClr val="00CE7D"/>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12AC8800-A8C5-D691-468D-5ABF2733BEE1}"/>
              </a:ext>
            </a:extLst>
          </p:cNvPr>
          <p:cNvGraphicFramePr>
            <a:graphicFrameLocks noGrp="1"/>
          </p:cNvGraphicFramePr>
          <p:nvPr>
            <p:extLst>
              <p:ext uri="{D42A27DB-BD31-4B8C-83A1-F6EECF244321}">
                <p14:modId xmlns:p14="http://schemas.microsoft.com/office/powerpoint/2010/main" val="1985105549"/>
              </p:ext>
            </p:extLst>
          </p:nvPr>
        </p:nvGraphicFramePr>
        <p:xfrm>
          <a:off x="218090" y="907754"/>
          <a:ext cx="11755821" cy="5270236"/>
        </p:xfrm>
        <a:graphic>
          <a:graphicData uri="http://schemas.openxmlformats.org/drawingml/2006/table">
            <a:tbl>
              <a:tblPr firstRow="1" bandRow="1">
                <a:tableStyleId>{5C22544A-7EE6-4342-B048-85BDC9FD1C3A}</a:tableStyleId>
              </a:tblPr>
              <a:tblGrid>
                <a:gridCol w="4805602">
                  <a:extLst>
                    <a:ext uri="{9D8B030D-6E8A-4147-A177-3AD203B41FA5}">
                      <a16:colId xmlns:a16="http://schemas.microsoft.com/office/drawing/2014/main" val="1209159432"/>
                    </a:ext>
                  </a:extLst>
                </a:gridCol>
                <a:gridCol w="4318612">
                  <a:extLst>
                    <a:ext uri="{9D8B030D-6E8A-4147-A177-3AD203B41FA5}">
                      <a16:colId xmlns:a16="http://schemas.microsoft.com/office/drawing/2014/main" val="2742548819"/>
                    </a:ext>
                  </a:extLst>
                </a:gridCol>
                <a:gridCol w="2631607">
                  <a:extLst>
                    <a:ext uri="{9D8B030D-6E8A-4147-A177-3AD203B41FA5}">
                      <a16:colId xmlns:a16="http://schemas.microsoft.com/office/drawing/2014/main" val="1015272879"/>
                    </a:ext>
                  </a:extLst>
                </a:gridCol>
              </a:tblGrid>
              <a:tr h="463931">
                <a:tc>
                  <a:txBody>
                    <a:bodyPr/>
                    <a:lstStyle/>
                    <a:p>
                      <a:pPr algn="ctr"/>
                      <a:r>
                        <a:rPr lang="en-US" dirty="0">
                          <a:latin typeface="Arial" panose="020B0604020202020204" pitchFamily="34" charset="0"/>
                          <a:cs typeface="Arial" panose="020B0604020202020204" pitchFamily="34" charset="0"/>
                        </a:rPr>
                        <a:t>THE ISSUES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ACTIONS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BY WHOM?</a:t>
                      </a:r>
                    </a:p>
                  </a:txBody>
                  <a:tcPr anchor="ctr">
                    <a:solidFill>
                      <a:srgbClr val="3385AD"/>
                    </a:solidFill>
                  </a:tcPr>
                </a:tc>
                <a:extLst>
                  <a:ext uri="{0D108BD9-81ED-4DB2-BD59-A6C34878D82A}">
                    <a16:rowId xmlns:a16="http://schemas.microsoft.com/office/drawing/2014/main" val="4031466715"/>
                  </a:ext>
                </a:extLst>
              </a:tr>
              <a:tr h="4806305">
                <a:tc>
                  <a:txBody>
                    <a:bodyPr/>
                    <a:lstStyle/>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More sustainable approaches are needed (beyond state and federal grant funding alone) for municipalities to generate ongoing revenue for flood resilience projects. </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Municipal flooding survey results indicate that municipalities are aware of and are interested in Stormwater Authorities/Utilities as a potential dedicated funding source.</a:t>
                      </a:r>
                    </a:p>
                  </a:txBody>
                  <a:tcPr>
                    <a:solidFill>
                      <a:srgbClr val="E7E7E7"/>
                    </a:solidFill>
                  </a:tcPr>
                </a:tc>
                <a:tc>
                  <a:txBody>
                    <a:bodyPr/>
                    <a:lstStyle/>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Encourage and incentivize municipalities to develop local </a:t>
                      </a:r>
                      <a:r>
                        <a:rPr lang="en-US" b="1" dirty="0">
                          <a:solidFill>
                            <a:srgbClr val="006699"/>
                          </a:solidFill>
                          <a:latin typeface="Arial" panose="020B0604020202020204" pitchFamily="34" charset="0"/>
                          <a:cs typeface="Arial" panose="020B0604020202020204" pitchFamily="34" charset="0"/>
                        </a:rPr>
                        <a:t>funding or financing mechanisms to generate ongoing revenue for flood resilience projects</a:t>
                      </a:r>
                      <a:r>
                        <a:rPr lang="en-US" dirty="0">
                          <a:solidFill>
                            <a:srgbClr val="006699"/>
                          </a:solidFill>
                          <a:latin typeface="Arial" panose="020B0604020202020204" pitchFamily="34" charset="0"/>
                          <a:cs typeface="Arial" panose="020B0604020202020204" pitchFamily="34" charset="0"/>
                        </a:rPr>
                        <a:t> and to leverage state and federal grant funding</a:t>
                      </a:r>
                    </a:p>
                    <a:p>
                      <a:pPr marL="800100" lvl="1" indent="-342900">
                        <a:spcAft>
                          <a:spcPts val="600"/>
                        </a:spcAft>
                        <a:buFont typeface="+mj-lt"/>
                        <a:buAutoNum type="alphaLcPeriod"/>
                      </a:pPr>
                      <a:r>
                        <a:rPr lang="en-US" dirty="0">
                          <a:solidFill>
                            <a:srgbClr val="006699"/>
                          </a:solidFill>
                          <a:latin typeface="Arial" panose="020B0604020202020204" pitchFamily="34" charset="0"/>
                          <a:cs typeface="Arial" panose="020B0604020202020204" pitchFamily="34" charset="0"/>
                        </a:rPr>
                        <a:t>Stormwater Authorities</a:t>
                      </a:r>
                    </a:p>
                    <a:p>
                      <a:pPr marL="800100" lvl="1" indent="-342900">
                        <a:spcAft>
                          <a:spcPts val="600"/>
                        </a:spcAft>
                        <a:buFont typeface="+mj-lt"/>
                        <a:buAutoNum type="alphaLcPeriod"/>
                      </a:pPr>
                      <a:r>
                        <a:rPr lang="en-US" dirty="0">
                          <a:solidFill>
                            <a:srgbClr val="006699"/>
                          </a:solidFill>
                          <a:latin typeface="Arial" panose="020B0604020202020204" pitchFamily="34" charset="0"/>
                          <a:cs typeface="Arial" panose="020B0604020202020204" pitchFamily="34" charset="0"/>
                        </a:rPr>
                        <a:t>Coastal Resilience Reserve Funds</a:t>
                      </a:r>
                    </a:p>
                    <a:p>
                      <a:pPr marL="800100" lvl="1" indent="-342900">
                        <a:spcAft>
                          <a:spcPts val="600"/>
                        </a:spcAft>
                        <a:buFont typeface="+mj-lt"/>
                        <a:buAutoNum type="alphaLcPeriod"/>
                      </a:pPr>
                      <a:r>
                        <a:rPr lang="en-US" dirty="0">
                          <a:solidFill>
                            <a:srgbClr val="006699"/>
                          </a:solidFill>
                          <a:latin typeface="Arial" panose="020B0604020202020204" pitchFamily="34" charset="0"/>
                          <a:cs typeface="Arial" panose="020B0604020202020204" pitchFamily="34" charset="0"/>
                        </a:rPr>
                        <a:t>Municipal Flood Prevention, Climate Resilience, and Erosion Control Boards </a:t>
                      </a:r>
                    </a:p>
                    <a:p>
                      <a:pPr marL="800100" lvl="1" indent="-342900">
                        <a:spcAft>
                          <a:spcPts val="600"/>
                        </a:spcAft>
                        <a:buFont typeface="+mj-lt"/>
                        <a:buAutoNum type="alphaLcPeriod"/>
                      </a:pPr>
                      <a:r>
                        <a:rPr lang="en-US" dirty="0">
                          <a:solidFill>
                            <a:srgbClr val="006699"/>
                          </a:solidFill>
                          <a:latin typeface="Arial" panose="020B0604020202020204" pitchFamily="34" charset="0"/>
                          <a:cs typeface="Arial" panose="020B0604020202020204" pitchFamily="34" charset="0"/>
                        </a:rPr>
                        <a:t>CT Green Bank</a:t>
                      </a:r>
                    </a:p>
                    <a:p>
                      <a:pPr marL="800100" lvl="1" indent="-342900">
                        <a:spcAft>
                          <a:spcPts val="600"/>
                        </a:spcAft>
                        <a:buFont typeface="+mj-lt"/>
                        <a:buAutoNum type="alphaLcPeriod"/>
                      </a:pPr>
                      <a:r>
                        <a:rPr lang="en-US" dirty="0">
                          <a:solidFill>
                            <a:srgbClr val="006699"/>
                          </a:solidFill>
                          <a:latin typeface="Arial" panose="020B0604020202020204" pitchFamily="34" charset="0"/>
                          <a:cs typeface="Arial" panose="020B0604020202020204" pitchFamily="34" charset="0"/>
                        </a:rPr>
                        <a:t>Resilience Improvement Districts</a:t>
                      </a:r>
                    </a:p>
                  </a:txBody>
                  <a:tcPr>
                    <a:solidFill>
                      <a:srgbClr val="E7E7E7"/>
                    </a:solidFill>
                  </a:tcPr>
                </a:tc>
                <a:tc>
                  <a:txBody>
                    <a:bodyPr/>
                    <a:lstStyle/>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Municipalities (lead)</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CIRCA, NEMO, CT DEEP, COGs, CAFM (outreach, training, and tools)</a:t>
                      </a:r>
                    </a:p>
                    <a:p>
                      <a:pPr marL="285750" indent="-285750">
                        <a:spcBef>
                          <a:spcPts val="0"/>
                        </a:spcBef>
                        <a:spcAft>
                          <a:spcPts val="600"/>
                        </a:spcAft>
                        <a:buFont typeface="Arial" panose="020B0604020202020204" pitchFamily="34" charset="0"/>
                        <a:buChar char="•"/>
                      </a:pPr>
                      <a:endParaRPr lang="en-US" sz="1800" dirty="0">
                        <a:latin typeface="Libre Franklin" pitchFamily="2" charset="0"/>
                        <a:ea typeface="Roboto" panose="02000000000000000000" pitchFamily="2" charset="0"/>
                        <a:cs typeface="Roboto" panose="02000000000000000000" pitchFamily="2"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solidFill>
                      <a:srgbClr val="E7E7E7"/>
                    </a:solidFill>
                  </a:tcPr>
                </a:tc>
                <a:extLst>
                  <a:ext uri="{0D108BD9-81ED-4DB2-BD59-A6C34878D82A}">
                    <a16:rowId xmlns:a16="http://schemas.microsoft.com/office/drawing/2014/main" val="2486922618"/>
                  </a:ext>
                </a:extLst>
              </a:tr>
            </a:tbl>
          </a:graphicData>
        </a:graphic>
      </p:graphicFrame>
    </p:spTree>
    <p:extLst>
      <p:ext uri="{BB962C8B-B14F-4D97-AF65-F5344CB8AC3E}">
        <p14:creationId xmlns:p14="http://schemas.microsoft.com/office/powerpoint/2010/main" val="1242000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363845"/>
            <a:ext cx="11755820" cy="543909"/>
          </a:xfrm>
        </p:spPr>
        <p:txBody>
          <a:bodyPr>
            <a:noAutofit/>
          </a:bodyPr>
          <a:lstStyle/>
          <a:p>
            <a:pPr algn="l">
              <a:lnSpc>
                <a:spcPct val="100000"/>
              </a:lnSpc>
            </a:pPr>
            <a:r>
              <a:rPr lang="en-US" b="1" dirty="0">
                <a:latin typeface="Arial" panose="020B0604020202020204" pitchFamily="34" charset="0"/>
                <a:cs typeface="Arial" panose="020B0604020202020204" pitchFamily="34" charset="0"/>
              </a:rPr>
              <a:t>Interagency Collaboration and Regional Approaches</a:t>
            </a:r>
            <a:br>
              <a:rPr lang="en-US" b="1" dirty="0">
                <a:latin typeface="Arial" panose="020B0604020202020204" pitchFamily="34" charset="0"/>
                <a:cs typeface="Arial" panose="020B0604020202020204" pitchFamily="34" charset="0"/>
              </a:rPr>
            </a:br>
            <a:endParaRPr lang="en-US" dirty="0">
              <a:solidFill>
                <a:srgbClr val="00CE7D"/>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12AC8800-A8C5-D691-468D-5ABF2733BEE1}"/>
              </a:ext>
            </a:extLst>
          </p:cNvPr>
          <p:cNvGraphicFramePr>
            <a:graphicFrameLocks noGrp="1"/>
          </p:cNvGraphicFramePr>
          <p:nvPr>
            <p:extLst>
              <p:ext uri="{D42A27DB-BD31-4B8C-83A1-F6EECF244321}">
                <p14:modId xmlns:p14="http://schemas.microsoft.com/office/powerpoint/2010/main" val="106655388"/>
              </p:ext>
            </p:extLst>
          </p:nvPr>
        </p:nvGraphicFramePr>
        <p:xfrm>
          <a:off x="218090" y="907754"/>
          <a:ext cx="11755821" cy="5270236"/>
        </p:xfrm>
        <a:graphic>
          <a:graphicData uri="http://schemas.openxmlformats.org/drawingml/2006/table">
            <a:tbl>
              <a:tblPr firstRow="1" bandRow="1">
                <a:tableStyleId>{5C22544A-7EE6-4342-B048-85BDC9FD1C3A}</a:tableStyleId>
              </a:tblPr>
              <a:tblGrid>
                <a:gridCol w="4805602">
                  <a:extLst>
                    <a:ext uri="{9D8B030D-6E8A-4147-A177-3AD203B41FA5}">
                      <a16:colId xmlns:a16="http://schemas.microsoft.com/office/drawing/2014/main" val="1209159432"/>
                    </a:ext>
                  </a:extLst>
                </a:gridCol>
                <a:gridCol w="4318612">
                  <a:extLst>
                    <a:ext uri="{9D8B030D-6E8A-4147-A177-3AD203B41FA5}">
                      <a16:colId xmlns:a16="http://schemas.microsoft.com/office/drawing/2014/main" val="2742548819"/>
                    </a:ext>
                  </a:extLst>
                </a:gridCol>
                <a:gridCol w="2631607">
                  <a:extLst>
                    <a:ext uri="{9D8B030D-6E8A-4147-A177-3AD203B41FA5}">
                      <a16:colId xmlns:a16="http://schemas.microsoft.com/office/drawing/2014/main" val="1015272879"/>
                    </a:ext>
                  </a:extLst>
                </a:gridCol>
              </a:tblGrid>
              <a:tr h="463931">
                <a:tc>
                  <a:txBody>
                    <a:bodyPr/>
                    <a:lstStyle/>
                    <a:p>
                      <a:pPr algn="ctr"/>
                      <a:r>
                        <a:rPr lang="en-US" dirty="0">
                          <a:latin typeface="Arial" panose="020B0604020202020204" pitchFamily="34" charset="0"/>
                          <a:cs typeface="Arial" panose="020B0604020202020204" pitchFamily="34" charset="0"/>
                        </a:rPr>
                        <a:t>THE ISSUES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ACTIONS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BY WHOM?</a:t>
                      </a:r>
                    </a:p>
                  </a:txBody>
                  <a:tcPr anchor="ctr">
                    <a:solidFill>
                      <a:srgbClr val="3385AD"/>
                    </a:solidFill>
                  </a:tcPr>
                </a:tc>
                <a:extLst>
                  <a:ext uri="{0D108BD9-81ED-4DB2-BD59-A6C34878D82A}">
                    <a16:rowId xmlns:a16="http://schemas.microsoft.com/office/drawing/2014/main" val="4031466715"/>
                  </a:ext>
                </a:extLst>
              </a:tr>
              <a:tr h="4806305">
                <a:tc>
                  <a:txBody>
                    <a:bodyPr/>
                    <a:lstStyle/>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Based on the municipal flooding survey and agency meetings, inadequate municipal capacity is a major barrier to implementing flood mitigation projects. </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The need for regional approaches and assistance from the COGs was also a common theme.</a:t>
                      </a:r>
                    </a:p>
                  </a:txBody>
                  <a:tcPr>
                    <a:solidFill>
                      <a:srgbClr val="E7E7E7"/>
                    </a:solidFill>
                  </a:tcPr>
                </a:tc>
                <a:tc>
                  <a:txBody>
                    <a:bodyPr/>
                    <a:lstStyle/>
                    <a:p>
                      <a:pPr marL="342900" indent="-342900">
                        <a:spcAft>
                          <a:spcPts val="600"/>
                        </a:spcAft>
                        <a:buFont typeface="+mj-lt"/>
                        <a:buAutoNum type="arabicPeriod"/>
                      </a:pPr>
                      <a:r>
                        <a:rPr lang="en-US" b="1" dirty="0">
                          <a:solidFill>
                            <a:srgbClr val="006699"/>
                          </a:solidFill>
                          <a:latin typeface="Arial" panose="020B0604020202020204" pitchFamily="34" charset="0"/>
                          <a:cs typeface="Arial" panose="020B0604020202020204" pitchFamily="34" charset="0"/>
                        </a:rPr>
                        <a:t>Strengthen the role of the COGs </a:t>
                      </a:r>
                      <a:r>
                        <a:rPr lang="en-US" dirty="0">
                          <a:solidFill>
                            <a:srgbClr val="006699"/>
                          </a:solidFill>
                          <a:latin typeface="Arial" panose="020B0604020202020204" pitchFamily="34" charset="0"/>
                          <a:cs typeface="Arial" panose="020B0604020202020204" pitchFamily="34" charset="0"/>
                        </a:rPr>
                        <a:t>to manage and administer regional flood resilience programs. </a:t>
                      </a:r>
                    </a:p>
                    <a:p>
                      <a:pPr marL="342900" indent="-342900">
                        <a:spcAft>
                          <a:spcPts val="600"/>
                        </a:spcAft>
                        <a:buFont typeface="+mj-lt"/>
                        <a:buAutoNum type="arabicPeriod"/>
                      </a:pPr>
                      <a:r>
                        <a:rPr lang="en-US" dirty="0">
                          <a:solidFill>
                            <a:srgbClr val="006699"/>
                          </a:solidFill>
                          <a:latin typeface="Arial" panose="020B0604020202020204" pitchFamily="34" charset="0"/>
                          <a:cs typeface="Arial" panose="020B0604020202020204" pitchFamily="34" charset="0"/>
                        </a:rPr>
                        <a:t>Provide additional state funding to COGs to support </a:t>
                      </a:r>
                      <a:r>
                        <a:rPr lang="en-US" b="1" dirty="0">
                          <a:solidFill>
                            <a:srgbClr val="006699"/>
                          </a:solidFill>
                          <a:latin typeface="Arial" panose="020B0604020202020204" pitchFamily="34" charset="0"/>
                          <a:cs typeface="Arial" panose="020B0604020202020204" pitchFamily="34" charset="0"/>
                        </a:rPr>
                        <a:t>grant procurement and administration and a full-time flood resilience manager or coordinator </a:t>
                      </a:r>
                      <a:r>
                        <a:rPr lang="en-US" dirty="0">
                          <a:solidFill>
                            <a:srgbClr val="006699"/>
                          </a:solidFill>
                          <a:latin typeface="Arial" panose="020B0604020202020204" pitchFamily="34" charset="0"/>
                          <a:cs typeface="Arial" panose="020B0604020202020204" pitchFamily="34" charset="0"/>
                        </a:rPr>
                        <a:t>for each regional COG, modeled after a position recently created by </a:t>
                      </a:r>
                      <a:r>
                        <a:rPr lang="en-US" dirty="0" err="1">
                          <a:solidFill>
                            <a:srgbClr val="006699"/>
                          </a:solidFill>
                          <a:latin typeface="Arial" panose="020B0604020202020204" pitchFamily="34" charset="0"/>
                          <a:cs typeface="Arial" panose="020B0604020202020204" pitchFamily="34" charset="0"/>
                        </a:rPr>
                        <a:t>WestCOG</a:t>
                      </a:r>
                      <a:r>
                        <a:rPr lang="en-US" dirty="0">
                          <a:solidFill>
                            <a:srgbClr val="006699"/>
                          </a:solidFill>
                          <a:latin typeface="Arial" panose="020B0604020202020204" pitchFamily="34" charset="0"/>
                          <a:cs typeface="Arial" panose="020B0604020202020204" pitchFamily="34" charset="0"/>
                        </a:rPr>
                        <a:t>.</a:t>
                      </a:r>
                    </a:p>
                    <a:p>
                      <a:pPr marL="342900" indent="-342900">
                        <a:spcAft>
                          <a:spcPts val="600"/>
                        </a:spcAft>
                        <a:buFont typeface="+mj-lt"/>
                        <a:buAutoNum type="arabicPeriod"/>
                      </a:pPr>
                      <a:endParaRPr lang="en-US" dirty="0">
                        <a:latin typeface="Arial" panose="020B0604020202020204" pitchFamily="34" charset="0"/>
                        <a:cs typeface="Arial" panose="020B0604020202020204" pitchFamily="34" charset="0"/>
                      </a:endParaRPr>
                    </a:p>
                  </a:txBody>
                  <a:tcPr>
                    <a:solidFill>
                      <a:srgbClr val="E7E7E7"/>
                    </a:solidFill>
                  </a:tcPr>
                </a:tc>
                <a:tc>
                  <a:txBody>
                    <a:bodyPr/>
                    <a:lstStyle/>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CT OPM and COGs</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CCM (outreach and advocacy)</a:t>
                      </a:r>
                    </a:p>
                    <a:p>
                      <a:pPr marL="285750" indent="-285750">
                        <a:spcBef>
                          <a:spcPts val="0"/>
                        </a:spcBef>
                        <a:spcAft>
                          <a:spcPts val="600"/>
                        </a:spcAft>
                        <a:buFont typeface="Arial" panose="020B0604020202020204" pitchFamily="34" charset="0"/>
                        <a:buChar char="•"/>
                      </a:pPr>
                      <a:endParaRPr lang="en-US" sz="1800" dirty="0">
                        <a:latin typeface="Libre Franklin" pitchFamily="2" charset="0"/>
                        <a:ea typeface="Roboto" panose="02000000000000000000" pitchFamily="2" charset="0"/>
                        <a:cs typeface="Roboto" panose="02000000000000000000" pitchFamily="2"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solidFill>
                      <a:srgbClr val="E7E7E7"/>
                    </a:solidFill>
                  </a:tcPr>
                </a:tc>
                <a:extLst>
                  <a:ext uri="{0D108BD9-81ED-4DB2-BD59-A6C34878D82A}">
                    <a16:rowId xmlns:a16="http://schemas.microsoft.com/office/drawing/2014/main" val="2486922618"/>
                  </a:ext>
                </a:extLst>
              </a:tr>
            </a:tbl>
          </a:graphicData>
        </a:graphic>
      </p:graphicFrame>
    </p:spTree>
    <p:extLst>
      <p:ext uri="{BB962C8B-B14F-4D97-AF65-F5344CB8AC3E}">
        <p14:creationId xmlns:p14="http://schemas.microsoft.com/office/powerpoint/2010/main" val="2023669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1" dirty="0">
                <a:latin typeface="Arial" panose="020B0604020202020204" pitchFamily="34" charset="0"/>
                <a:cs typeface="Arial" panose="020B0604020202020204" pitchFamily="34" charset="0"/>
              </a:rPr>
              <a:t>The Problem</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18090" y="969484"/>
            <a:ext cx="4871704" cy="5207479"/>
          </a:xfrm>
        </p:spPr>
        <p:txBody>
          <a:bodyPr>
            <a:normAutofit/>
          </a:bodyPr>
          <a:lstStyle/>
          <a:p>
            <a:pPr marL="339725" indent="-339725"/>
            <a:r>
              <a:rPr lang="en-US" dirty="0">
                <a:latin typeface="Arial" panose="020B0604020202020204" pitchFamily="34" charset="0"/>
                <a:cs typeface="Arial" panose="020B0604020202020204" pitchFamily="34" charset="0"/>
              </a:rPr>
              <a:t>Flooding of all types is impacting communities throughout Connecticut		</a:t>
            </a:r>
          </a:p>
        </p:txBody>
      </p:sp>
      <p:grpSp>
        <p:nvGrpSpPr>
          <p:cNvPr id="16" name="Group 15">
            <a:extLst>
              <a:ext uri="{FF2B5EF4-FFF2-40B4-BE49-F238E27FC236}">
                <a16:creationId xmlns:a16="http://schemas.microsoft.com/office/drawing/2014/main" id="{27AB4FB6-48C3-F2E4-9FBF-BB0C5A08C600}"/>
              </a:ext>
            </a:extLst>
          </p:cNvPr>
          <p:cNvGrpSpPr/>
          <p:nvPr/>
        </p:nvGrpSpPr>
        <p:grpSpPr>
          <a:xfrm>
            <a:off x="410978" y="2690870"/>
            <a:ext cx="4206168" cy="2721638"/>
            <a:chOff x="410978" y="2690870"/>
            <a:chExt cx="4206168" cy="2721638"/>
          </a:xfrm>
        </p:grpSpPr>
        <p:pic>
          <p:nvPicPr>
            <p:cNvPr id="5" name="Picture 4" descr="A picture containing ground, tree, outdoor, sky&#10;&#10;Description automatically generated">
              <a:extLst>
                <a:ext uri="{FF2B5EF4-FFF2-40B4-BE49-F238E27FC236}">
                  <a16:creationId xmlns:a16="http://schemas.microsoft.com/office/drawing/2014/main" id="{9AB20018-910F-4701-9A4E-45A6A22288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887" b="6886"/>
            <a:stretch/>
          </p:blipFill>
          <p:spPr>
            <a:xfrm>
              <a:off x="410978" y="2690870"/>
              <a:ext cx="4206168" cy="2721638"/>
            </a:xfrm>
            <a:prstGeom prst="rect">
              <a:avLst/>
            </a:prstGeom>
          </p:spPr>
        </p:pic>
        <p:sp>
          <p:nvSpPr>
            <p:cNvPr id="12" name="Title 1">
              <a:extLst>
                <a:ext uri="{FF2B5EF4-FFF2-40B4-BE49-F238E27FC236}">
                  <a16:creationId xmlns:a16="http://schemas.microsoft.com/office/drawing/2014/main" id="{108E58D3-FCF9-89E8-27E9-98CDDE9CBED1}"/>
                </a:ext>
              </a:extLst>
            </p:cNvPr>
            <p:cNvSpPr txBox="1">
              <a:spLocks/>
            </p:cNvSpPr>
            <p:nvPr/>
          </p:nvSpPr>
          <p:spPr>
            <a:xfrm>
              <a:off x="410978" y="5146130"/>
              <a:ext cx="1767194" cy="266378"/>
            </a:xfrm>
            <a:prstGeom prst="rect">
              <a:avLst/>
            </a:prstGeom>
          </p:spPr>
          <p:txBody>
            <a:bodyPr vert="horz" lIns="91440" tIns="45720" rIns="91440" bIns="45720" rtlCol="0" anchor="ctr">
              <a:noAutofit/>
            </a:bodyPr>
            <a:lstStyle>
              <a:lvl1pPr algn="l" defTabSz="1341150" rtl="0" eaLnBrk="1" latinLnBrk="0" hangingPunct="1">
                <a:lnSpc>
                  <a:spcPct val="90000"/>
                </a:lnSpc>
                <a:spcBef>
                  <a:spcPct val="0"/>
                </a:spcBef>
                <a:buNone/>
                <a:defRPr sz="3700" kern="1200">
                  <a:solidFill>
                    <a:schemeClr val="bg1"/>
                  </a:solidFill>
                  <a:latin typeface="Century Gothic" panose="020B0502020202020204" pitchFamily="34" charset="0"/>
                  <a:ea typeface="+mj-ea"/>
                  <a:cs typeface="+mj-cs"/>
                </a:defRPr>
              </a:lvl1pPr>
            </a:lstStyle>
            <a:p>
              <a:r>
                <a:rPr lang="en-US" sz="1200" b="1" dirty="0">
                  <a:latin typeface="Roboto" panose="02000000000000000000" pitchFamily="2" charset="0"/>
                  <a:ea typeface="Roboto" panose="02000000000000000000" pitchFamily="2" charset="0"/>
                  <a:cs typeface="Arial" panose="020B0604020202020204" pitchFamily="34" charset="0"/>
                </a:rPr>
                <a:t>West Hartford, 2021</a:t>
              </a:r>
            </a:p>
          </p:txBody>
        </p:sp>
      </p:grpSp>
      <p:grpSp>
        <p:nvGrpSpPr>
          <p:cNvPr id="18" name="Group 17">
            <a:extLst>
              <a:ext uri="{FF2B5EF4-FFF2-40B4-BE49-F238E27FC236}">
                <a16:creationId xmlns:a16="http://schemas.microsoft.com/office/drawing/2014/main" id="{A09D5DAD-B4E8-992E-3F60-FDCD84D8DE8C}"/>
              </a:ext>
            </a:extLst>
          </p:cNvPr>
          <p:cNvGrpSpPr/>
          <p:nvPr/>
        </p:nvGrpSpPr>
        <p:grpSpPr>
          <a:xfrm>
            <a:off x="4912379" y="294983"/>
            <a:ext cx="3854316" cy="2493969"/>
            <a:chOff x="4912379" y="294983"/>
            <a:chExt cx="3854316" cy="2493969"/>
          </a:xfrm>
        </p:grpSpPr>
        <p:pic>
          <p:nvPicPr>
            <p:cNvPr id="6" name="Picture 5">
              <a:extLst>
                <a:ext uri="{FF2B5EF4-FFF2-40B4-BE49-F238E27FC236}">
                  <a16:creationId xmlns:a16="http://schemas.microsoft.com/office/drawing/2014/main" id="{1372E448-2D70-4CB1-0FC9-0136ABFBAFB9}"/>
                </a:ext>
              </a:extLst>
            </p:cNvPr>
            <p:cNvPicPr>
              <a:picLocks noChangeAspect="1"/>
            </p:cNvPicPr>
            <p:nvPr/>
          </p:nvPicPr>
          <p:blipFill rotWithShape="1">
            <a:blip r:embed="rId3"/>
            <a:srcRect t="22937" b="11273"/>
            <a:stretch/>
          </p:blipFill>
          <p:spPr>
            <a:xfrm>
              <a:off x="4912379" y="294983"/>
              <a:ext cx="3854316" cy="2493969"/>
            </a:xfrm>
            <a:prstGeom prst="rect">
              <a:avLst/>
            </a:prstGeom>
          </p:spPr>
        </p:pic>
        <p:sp>
          <p:nvSpPr>
            <p:cNvPr id="13" name="Title 1">
              <a:extLst>
                <a:ext uri="{FF2B5EF4-FFF2-40B4-BE49-F238E27FC236}">
                  <a16:creationId xmlns:a16="http://schemas.microsoft.com/office/drawing/2014/main" id="{3464A7F3-F15B-CE94-864A-28567A78C9BC}"/>
                </a:ext>
              </a:extLst>
            </p:cNvPr>
            <p:cNvSpPr txBox="1">
              <a:spLocks/>
            </p:cNvSpPr>
            <p:nvPr/>
          </p:nvSpPr>
          <p:spPr>
            <a:xfrm>
              <a:off x="4912379" y="2553525"/>
              <a:ext cx="1428932" cy="223444"/>
            </a:xfrm>
            <a:prstGeom prst="rect">
              <a:avLst/>
            </a:prstGeom>
          </p:spPr>
          <p:txBody>
            <a:bodyPr vert="horz" lIns="91440" tIns="45720" rIns="91440" bIns="45720" rtlCol="0" anchor="ctr">
              <a:noAutofit/>
            </a:bodyPr>
            <a:lstStyle>
              <a:lvl1pPr algn="l" defTabSz="1341150" rtl="0" eaLnBrk="1" latinLnBrk="0" hangingPunct="1">
                <a:lnSpc>
                  <a:spcPct val="90000"/>
                </a:lnSpc>
                <a:spcBef>
                  <a:spcPct val="0"/>
                </a:spcBef>
                <a:buNone/>
                <a:defRPr sz="3700" kern="1200">
                  <a:solidFill>
                    <a:schemeClr val="bg1"/>
                  </a:solidFill>
                  <a:latin typeface="Century Gothic" panose="020B0502020202020204" pitchFamily="34" charset="0"/>
                  <a:ea typeface="+mj-ea"/>
                  <a:cs typeface="+mj-cs"/>
                </a:defRPr>
              </a:lvl1pPr>
            </a:lstStyle>
            <a:p>
              <a:r>
                <a:rPr lang="en-US" sz="1200" b="1" dirty="0">
                  <a:latin typeface="Roboto" panose="02000000000000000000" pitchFamily="2" charset="0"/>
                  <a:ea typeface="Roboto" panose="02000000000000000000" pitchFamily="2" charset="0"/>
                  <a:cs typeface="Arial" panose="020B0604020202020204" pitchFamily="34" charset="0"/>
                </a:rPr>
                <a:t>Fair Haven, 2023</a:t>
              </a:r>
            </a:p>
          </p:txBody>
        </p:sp>
      </p:grpSp>
      <p:grpSp>
        <p:nvGrpSpPr>
          <p:cNvPr id="19" name="Group 18">
            <a:extLst>
              <a:ext uri="{FF2B5EF4-FFF2-40B4-BE49-F238E27FC236}">
                <a16:creationId xmlns:a16="http://schemas.microsoft.com/office/drawing/2014/main" id="{8EA7B598-A0D4-92FA-9BEA-4EB16C4DABBF}"/>
              </a:ext>
            </a:extLst>
          </p:cNvPr>
          <p:cNvGrpSpPr/>
          <p:nvPr/>
        </p:nvGrpSpPr>
        <p:grpSpPr>
          <a:xfrm>
            <a:off x="8030440" y="642144"/>
            <a:ext cx="3588606" cy="2691455"/>
            <a:chOff x="7854168" y="642144"/>
            <a:chExt cx="3588606" cy="2691455"/>
          </a:xfrm>
        </p:grpSpPr>
        <p:pic>
          <p:nvPicPr>
            <p:cNvPr id="3078" name="Picture 6" descr="Milford mayor: Flooding from storm worst since Sandy">
              <a:extLst>
                <a:ext uri="{FF2B5EF4-FFF2-40B4-BE49-F238E27FC236}">
                  <a16:creationId xmlns:a16="http://schemas.microsoft.com/office/drawing/2014/main" id="{9A8E426D-C37E-D670-FB82-EECCB1D9DE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4168" y="642144"/>
              <a:ext cx="3588606" cy="2691455"/>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11E3C0F1-0189-A338-7DD3-F1AA40EF92AF}"/>
                </a:ext>
              </a:extLst>
            </p:cNvPr>
            <p:cNvSpPr txBox="1">
              <a:spLocks/>
            </p:cNvSpPr>
            <p:nvPr/>
          </p:nvSpPr>
          <p:spPr>
            <a:xfrm>
              <a:off x="7854168" y="3067845"/>
              <a:ext cx="1428932" cy="223444"/>
            </a:xfrm>
            <a:prstGeom prst="rect">
              <a:avLst/>
            </a:prstGeom>
          </p:spPr>
          <p:txBody>
            <a:bodyPr vert="horz" lIns="91440" tIns="45720" rIns="91440" bIns="45720" rtlCol="0" anchor="ctr">
              <a:noAutofit/>
            </a:bodyPr>
            <a:lstStyle>
              <a:lvl1pPr algn="l" defTabSz="1341150" rtl="0" eaLnBrk="1" latinLnBrk="0" hangingPunct="1">
                <a:lnSpc>
                  <a:spcPct val="90000"/>
                </a:lnSpc>
                <a:spcBef>
                  <a:spcPct val="0"/>
                </a:spcBef>
                <a:buNone/>
                <a:defRPr sz="3700" kern="1200">
                  <a:solidFill>
                    <a:schemeClr val="bg1"/>
                  </a:solidFill>
                  <a:latin typeface="Century Gothic" panose="020B0502020202020204" pitchFamily="34" charset="0"/>
                  <a:ea typeface="+mj-ea"/>
                  <a:cs typeface="+mj-cs"/>
                </a:defRPr>
              </a:lvl1pPr>
            </a:lstStyle>
            <a:p>
              <a:r>
                <a:rPr lang="en-US" sz="1200" b="1" dirty="0">
                  <a:latin typeface="Roboto" panose="02000000000000000000" pitchFamily="2" charset="0"/>
                  <a:ea typeface="Roboto" panose="02000000000000000000" pitchFamily="2" charset="0"/>
                  <a:cs typeface="Arial" panose="020B0604020202020204" pitchFamily="34" charset="0"/>
                </a:rPr>
                <a:t>Milford, 2022</a:t>
              </a:r>
            </a:p>
          </p:txBody>
        </p:sp>
      </p:grpSp>
      <p:grpSp>
        <p:nvGrpSpPr>
          <p:cNvPr id="20" name="Group 19">
            <a:extLst>
              <a:ext uri="{FF2B5EF4-FFF2-40B4-BE49-F238E27FC236}">
                <a16:creationId xmlns:a16="http://schemas.microsoft.com/office/drawing/2014/main" id="{FC74B5EB-D060-102C-0EE4-B39F0F01AEEF}"/>
              </a:ext>
            </a:extLst>
          </p:cNvPr>
          <p:cNvGrpSpPr/>
          <p:nvPr/>
        </p:nvGrpSpPr>
        <p:grpSpPr>
          <a:xfrm>
            <a:off x="6469303" y="3654291"/>
            <a:ext cx="4433723" cy="2493969"/>
            <a:chOff x="6425236" y="3429000"/>
            <a:chExt cx="4433723" cy="2493969"/>
          </a:xfrm>
        </p:grpSpPr>
        <p:pic>
          <p:nvPicPr>
            <p:cNvPr id="3076" name="Picture 4" descr="Connecticut Flooding Leaves 2 Dead In Oxford | Weather.com">
              <a:extLst>
                <a:ext uri="{FF2B5EF4-FFF2-40B4-BE49-F238E27FC236}">
                  <a16:creationId xmlns:a16="http://schemas.microsoft.com/office/drawing/2014/main" id="{ADB3C2A2-BE4E-62F2-F057-4A33A0B04C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5236" y="3429000"/>
              <a:ext cx="4433723" cy="2493969"/>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3E3F8B78-92E5-669D-CE62-4EA18BF651ED}"/>
                </a:ext>
              </a:extLst>
            </p:cNvPr>
            <p:cNvSpPr txBox="1">
              <a:spLocks/>
            </p:cNvSpPr>
            <p:nvPr/>
          </p:nvSpPr>
          <p:spPr>
            <a:xfrm>
              <a:off x="6425236" y="3480979"/>
              <a:ext cx="1428932" cy="223444"/>
            </a:xfrm>
            <a:prstGeom prst="rect">
              <a:avLst/>
            </a:prstGeom>
          </p:spPr>
          <p:txBody>
            <a:bodyPr vert="horz" lIns="91440" tIns="45720" rIns="91440" bIns="45720" rtlCol="0" anchor="ctr">
              <a:noAutofit/>
            </a:bodyPr>
            <a:lstStyle>
              <a:lvl1pPr algn="l" defTabSz="1341150" rtl="0" eaLnBrk="1" latinLnBrk="0" hangingPunct="1">
                <a:lnSpc>
                  <a:spcPct val="90000"/>
                </a:lnSpc>
                <a:spcBef>
                  <a:spcPct val="0"/>
                </a:spcBef>
                <a:buNone/>
                <a:defRPr sz="3700" kern="1200">
                  <a:solidFill>
                    <a:schemeClr val="bg1"/>
                  </a:solidFill>
                  <a:latin typeface="Century Gothic" panose="020B0502020202020204" pitchFamily="34" charset="0"/>
                  <a:ea typeface="+mj-ea"/>
                  <a:cs typeface="+mj-cs"/>
                </a:defRPr>
              </a:lvl1pPr>
            </a:lstStyle>
            <a:p>
              <a:r>
                <a:rPr lang="en-US" sz="1200" b="1" dirty="0">
                  <a:latin typeface="Roboto" panose="02000000000000000000" pitchFamily="2" charset="0"/>
                  <a:ea typeface="Roboto" panose="02000000000000000000" pitchFamily="2" charset="0"/>
                  <a:cs typeface="Arial" panose="020B0604020202020204" pitchFamily="34" charset="0"/>
                </a:rPr>
                <a:t>Oxford, 2024</a:t>
              </a:r>
            </a:p>
          </p:txBody>
        </p:sp>
      </p:grpSp>
      <p:grpSp>
        <p:nvGrpSpPr>
          <p:cNvPr id="17" name="Group 16">
            <a:extLst>
              <a:ext uri="{FF2B5EF4-FFF2-40B4-BE49-F238E27FC236}">
                <a16:creationId xmlns:a16="http://schemas.microsoft.com/office/drawing/2014/main" id="{35992C37-C4C9-A6BA-C077-98BEE9CA362A}"/>
              </a:ext>
            </a:extLst>
          </p:cNvPr>
          <p:cNvGrpSpPr/>
          <p:nvPr/>
        </p:nvGrpSpPr>
        <p:grpSpPr>
          <a:xfrm>
            <a:off x="2653942" y="3878247"/>
            <a:ext cx="2985254" cy="2734743"/>
            <a:chOff x="2653942" y="3878247"/>
            <a:chExt cx="2985254" cy="2734743"/>
          </a:xfrm>
        </p:grpSpPr>
        <p:pic>
          <p:nvPicPr>
            <p:cNvPr id="10" name="Picture 9" descr="A firefighter standing in a flooded street&#10;&#10;Description automatically generated">
              <a:extLst>
                <a:ext uri="{FF2B5EF4-FFF2-40B4-BE49-F238E27FC236}">
                  <a16:creationId xmlns:a16="http://schemas.microsoft.com/office/drawing/2014/main" id="{AA4018F4-352A-E44E-1711-DD42E5C12F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3942" y="3878247"/>
              <a:ext cx="2985254" cy="2734743"/>
            </a:xfrm>
            <a:prstGeom prst="rect">
              <a:avLst/>
            </a:prstGeom>
          </p:spPr>
        </p:pic>
        <p:sp>
          <p:nvSpPr>
            <p:cNvPr id="11" name="Title 1">
              <a:extLst>
                <a:ext uri="{FF2B5EF4-FFF2-40B4-BE49-F238E27FC236}">
                  <a16:creationId xmlns:a16="http://schemas.microsoft.com/office/drawing/2014/main" id="{5540CA0F-C93C-34E8-9D6C-F11D7787A04E}"/>
                </a:ext>
              </a:extLst>
            </p:cNvPr>
            <p:cNvSpPr txBox="1">
              <a:spLocks/>
            </p:cNvSpPr>
            <p:nvPr/>
          </p:nvSpPr>
          <p:spPr>
            <a:xfrm>
              <a:off x="2653942" y="6376441"/>
              <a:ext cx="1428932" cy="223444"/>
            </a:xfrm>
            <a:prstGeom prst="rect">
              <a:avLst/>
            </a:prstGeom>
          </p:spPr>
          <p:txBody>
            <a:bodyPr vert="horz" lIns="91440" tIns="45720" rIns="91440" bIns="45720" rtlCol="0" anchor="ctr">
              <a:noAutofit/>
            </a:bodyPr>
            <a:lstStyle>
              <a:lvl1pPr algn="l" defTabSz="1341150" rtl="0" eaLnBrk="1" latinLnBrk="0" hangingPunct="1">
                <a:lnSpc>
                  <a:spcPct val="90000"/>
                </a:lnSpc>
                <a:spcBef>
                  <a:spcPct val="0"/>
                </a:spcBef>
                <a:buNone/>
                <a:defRPr sz="3700" kern="1200">
                  <a:solidFill>
                    <a:schemeClr val="bg1"/>
                  </a:solidFill>
                  <a:latin typeface="Century Gothic" panose="020B0502020202020204" pitchFamily="34" charset="0"/>
                  <a:ea typeface="+mj-ea"/>
                  <a:cs typeface="+mj-cs"/>
                </a:defRPr>
              </a:lvl1pPr>
            </a:lstStyle>
            <a:p>
              <a:r>
                <a:rPr lang="en-US" sz="1200" b="1" dirty="0">
                  <a:latin typeface="Roboto" panose="02000000000000000000" pitchFamily="2" charset="0"/>
                  <a:ea typeface="Roboto" panose="02000000000000000000" pitchFamily="2" charset="0"/>
                  <a:cs typeface="Arial" panose="020B0604020202020204" pitchFamily="34" charset="0"/>
                </a:rPr>
                <a:t>Stamford, 2021</a:t>
              </a:r>
            </a:p>
          </p:txBody>
        </p:sp>
      </p:grpSp>
      <p:sp>
        <p:nvSpPr>
          <p:cNvPr id="21" name="Title 1">
            <a:extLst>
              <a:ext uri="{FF2B5EF4-FFF2-40B4-BE49-F238E27FC236}">
                <a16:creationId xmlns:a16="http://schemas.microsoft.com/office/drawing/2014/main" id="{1CBFC421-24F6-B2AF-F504-A90B23E9A73D}"/>
              </a:ext>
            </a:extLst>
          </p:cNvPr>
          <p:cNvSpPr txBox="1">
            <a:spLocks/>
          </p:cNvSpPr>
          <p:nvPr/>
        </p:nvSpPr>
        <p:spPr>
          <a:xfrm>
            <a:off x="390835" y="5717357"/>
            <a:ext cx="2165077" cy="266378"/>
          </a:xfrm>
          <a:prstGeom prst="rect">
            <a:avLst/>
          </a:prstGeom>
        </p:spPr>
        <p:txBody>
          <a:bodyPr vert="horz" lIns="91440" tIns="45720" rIns="91440" bIns="45720" rtlCol="0" anchor="ctr">
            <a:noAutofit/>
          </a:bodyPr>
          <a:lstStyle>
            <a:lvl1pPr algn="l" defTabSz="1341150" rtl="0" eaLnBrk="1" latinLnBrk="0" hangingPunct="1">
              <a:lnSpc>
                <a:spcPct val="90000"/>
              </a:lnSpc>
              <a:spcBef>
                <a:spcPct val="0"/>
              </a:spcBef>
              <a:buNone/>
              <a:defRPr sz="3700" kern="1200">
                <a:solidFill>
                  <a:schemeClr val="bg1"/>
                </a:solidFill>
                <a:latin typeface="Century Gothic" panose="020B0502020202020204" pitchFamily="34" charset="0"/>
                <a:ea typeface="+mj-ea"/>
                <a:cs typeface="+mj-cs"/>
              </a:defRPr>
            </a:lvl1pPr>
          </a:lstStyle>
          <a:p>
            <a:r>
              <a:rPr lang="en-US" sz="1800" b="1" dirty="0">
                <a:solidFill>
                  <a:srgbClr val="006699"/>
                </a:solidFill>
                <a:latin typeface="Roboto" panose="02000000000000000000" pitchFamily="2" charset="0"/>
                <a:ea typeface="Roboto" panose="02000000000000000000" pitchFamily="2" charset="0"/>
                <a:cs typeface="Arial" panose="020B0604020202020204" pitchFamily="34" charset="0"/>
              </a:rPr>
              <a:t>Rainfall (Pluvial) Flooding</a:t>
            </a:r>
          </a:p>
        </p:txBody>
      </p:sp>
      <p:sp>
        <p:nvSpPr>
          <p:cNvPr id="22" name="Title 1">
            <a:extLst>
              <a:ext uri="{FF2B5EF4-FFF2-40B4-BE49-F238E27FC236}">
                <a16:creationId xmlns:a16="http://schemas.microsoft.com/office/drawing/2014/main" id="{C3565CCD-956F-3AD2-D2E2-4F6472ECD58E}"/>
              </a:ext>
            </a:extLst>
          </p:cNvPr>
          <p:cNvSpPr txBox="1">
            <a:spLocks/>
          </p:cNvSpPr>
          <p:nvPr/>
        </p:nvSpPr>
        <p:spPr>
          <a:xfrm>
            <a:off x="4912379" y="2913189"/>
            <a:ext cx="2165077" cy="266378"/>
          </a:xfrm>
          <a:prstGeom prst="rect">
            <a:avLst/>
          </a:prstGeom>
        </p:spPr>
        <p:txBody>
          <a:bodyPr vert="horz" lIns="91440" tIns="45720" rIns="91440" bIns="45720" rtlCol="0" anchor="ctr">
            <a:noAutofit/>
          </a:bodyPr>
          <a:lstStyle>
            <a:lvl1pPr algn="l" defTabSz="1341150" rtl="0" eaLnBrk="1" latinLnBrk="0" hangingPunct="1">
              <a:lnSpc>
                <a:spcPct val="90000"/>
              </a:lnSpc>
              <a:spcBef>
                <a:spcPct val="0"/>
              </a:spcBef>
              <a:buNone/>
              <a:defRPr sz="3700" kern="1200">
                <a:solidFill>
                  <a:schemeClr val="bg1"/>
                </a:solidFill>
                <a:latin typeface="Century Gothic" panose="020B0502020202020204" pitchFamily="34" charset="0"/>
                <a:ea typeface="+mj-ea"/>
                <a:cs typeface="+mj-cs"/>
              </a:defRPr>
            </a:lvl1pPr>
          </a:lstStyle>
          <a:p>
            <a:r>
              <a:rPr lang="en-US" sz="1800" b="1" dirty="0">
                <a:solidFill>
                  <a:srgbClr val="006699"/>
                </a:solidFill>
                <a:latin typeface="Roboto" panose="02000000000000000000" pitchFamily="2" charset="0"/>
                <a:ea typeface="Roboto" panose="02000000000000000000" pitchFamily="2" charset="0"/>
                <a:cs typeface="Arial" panose="020B0604020202020204" pitchFamily="34" charset="0"/>
              </a:rPr>
              <a:t>Coastal Flooding</a:t>
            </a:r>
          </a:p>
        </p:txBody>
      </p:sp>
      <p:sp>
        <p:nvSpPr>
          <p:cNvPr id="23" name="Title 1">
            <a:extLst>
              <a:ext uri="{FF2B5EF4-FFF2-40B4-BE49-F238E27FC236}">
                <a16:creationId xmlns:a16="http://schemas.microsoft.com/office/drawing/2014/main" id="{9D109BDA-250C-61B6-4749-AFA8B35218F8}"/>
              </a:ext>
            </a:extLst>
          </p:cNvPr>
          <p:cNvSpPr txBox="1">
            <a:spLocks/>
          </p:cNvSpPr>
          <p:nvPr/>
        </p:nvSpPr>
        <p:spPr>
          <a:xfrm>
            <a:off x="6434624" y="6291630"/>
            <a:ext cx="3136485" cy="266378"/>
          </a:xfrm>
          <a:prstGeom prst="rect">
            <a:avLst/>
          </a:prstGeom>
        </p:spPr>
        <p:txBody>
          <a:bodyPr vert="horz" lIns="91440" tIns="45720" rIns="91440" bIns="45720" rtlCol="0" anchor="ctr">
            <a:noAutofit/>
          </a:bodyPr>
          <a:lstStyle>
            <a:lvl1pPr algn="l" defTabSz="1341150" rtl="0" eaLnBrk="1" latinLnBrk="0" hangingPunct="1">
              <a:lnSpc>
                <a:spcPct val="90000"/>
              </a:lnSpc>
              <a:spcBef>
                <a:spcPct val="0"/>
              </a:spcBef>
              <a:buNone/>
              <a:defRPr sz="3700" kern="1200">
                <a:solidFill>
                  <a:schemeClr val="bg1"/>
                </a:solidFill>
                <a:latin typeface="Century Gothic" panose="020B0502020202020204" pitchFamily="34" charset="0"/>
                <a:ea typeface="+mj-ea"/>
                <a:cs typeface="+mj-cs"/>
              </a:defRPr>
            </a:lvl1pPr>
          </a:lstStyle>
          <a:p>
            <a:r>
              <a:rPr lang="en-US" sz="1800" b="1" dirty="0">
                <a:solidFill>
                  <a:srgbClr val="006699"/>
                </a:solidFill>
                <a:latin typeface="Roboto" panose="02000000000000000000" pitchFamily="2" charset="0"/>
                <a:ea typeface="Roboto" panose="02000000000000000000" pitchFamily="2" charset="0"/>
                <a:cs typeface="Arial" panose="020B0604020202020204" pitchFamily="34" charset="0"/>
              </a:rPr>
              <a:t>Riverine (Fluvial) Flooding</a:t>
            </a:r>
          </a:p>
        </p:txBody>
      </p:sp>
    </p:spTree>
    <p:extLst>
      <p:ext uri="{BB962C8B-B14F-4D97-AF65-F5344CB8AC3E}">
        <p14:creationId xmlns:p14="http://schemas.microsoft.com/office/powerpoint/2010/main" val="2032252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363845"/>
            <a:ext cx="11755820" cy="543909"/>
          </a:xfrm>
        </p:spPr>
        <p:txBody>
          <a:bodyPr>
            <a:noAutofit/>
          </a:bodyPr>
          <a:lstStyle/>
          <a:p>
            <a:pPr algn="l">
              <a:lnSpc>
                <a:spcPct val="100000"/>
              </a:lnSpc>
            </a:pPr>
            <a:r>
              <a:rPr lang="en-US" b="1" dirty="0">
                <a:latin typeface="Arial" panose="020B0604020202020204" pitchFamily="34" charset="0"/>
                <a:cs typeface="Arial" panose="020B0604020202020204" pitchFamily="34" charset="0"/>
              </a:rPr>
              <a:t>Technology and Tools</a:t>
            </a:r>
            <a:br>
              <a:rPr lang="en-US" b="1" dirty="0">
                <a:latin typeface="Arial" panose="020B0604020202020204" pitchFamily="34" charset="0"/>
                <a:cs typeface="Arial" panose="020B0604020202020204" pitchFamily="34" charset="0"/>
              </a:rPr>
            </a:br>
            <a:endParaRPr lang="en-US" dirty="0">
              <a:solidFill>
                <a:srgbClr val="00CE7D"/>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12AC8800-A8C5-D691-468D-5ABF2733BEE1}"/>
              </a:ext>
            </a:extLst>
          </p:cNvPr>
          <p:cNvGraphicFramePr>
            <a:graphicFrameLocks noGrp="1"/>
          </p:cNvGraphicFramePr>
          <p:nvPr>
            <p:extLst>
              <p:ext uri="{D42A27DB-BD31-4B8C-83A1-F6EECF244321}">
                <p14:modId xmlns:p14="http://schemas.microsoft.com/office/powerpoint/2010/main" val="2971142901"/>
              </p:ext>
            </p:extLst>
          </p:nvPr>
        </p:nvGraphicFramePr>
        <p:xfrm>
          <a:off x="218090" y="907754"/>
          <a:ext cx="11755821" cy="5270236"/>
        </p:xfrm>
        <a:graphic>
          <a:graphicData uri="http://schemas.openxmlformats.org/drawingml/2006/table">
            <a:tbl>
              <a:tblPr firstRow="1" bandRow="1">
                <a:tableStyleId>{5C22544A-7EE6-4342-B048-85BDC9FD1C3A}</a:tableStyleId>
              </a:tblPr>
              <a:tblGrid>
                <a:gridCol w="5036956">
                  <a:extLst>
                    <a:ext uri="{9D8B030D-6E8A-4147-A177-3AD203B41FA5}">
                      <a16:colId xmlns:a16="http://schemas.microsoft.com/office/drawing/2014/main" val="1209159432"/>
                    </a:ext>
                  </a:extLst>
                </a:gridCol>
                <a:gridCol w="4087258">
                  <a:extLst>
                    <a:ext uri="{9D8B030D-6E8A-4147-A177-3AD203B41FA5}">
                      <a16:colId xmlns:a16="http://schemas.microsoft.com/office/drawing/2014/main" val="2742548819"/>
                    </a:ext>
                  </a:extLst>
                </a:gridCol>
                <a:gridCol w="2631607">
                  <a:extLst>
                    <a:ext uri="{9D8B030D-6E8A-4147-A177-3AD203B41FA5}">
                      <a16:colId xmlns:a16="http://schemas.microsoft.com/office/drawing/2014/main" val="1015272879"/>
                    </a:ext>
                  </a:extLst>
                </a:gridCol>
              </a:tblGrid>
              <a:tr h="463931">
                <a:tc>
                  <a:txBody>
                    <a:bodyPr/>
                    <a:lstStyle/>
                    <a:p>
                      <a:pPr algn="ctr"/>
                      <a:r>
                        <a:rPr lang="en-US" dirty="0">
                          <a:latin typeface="Arial" panose="020B0604020202020204" pitchFamily="34" charset="0"/>
                          <a:cs typeface="Arial" panose="020B0604020202020204" pitchFamily="34" charset="0"/>
                        </a:rPr>
                        <a:t>THE ISSUES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ACTIONS</a:t>
                      </a:r>
                    </a:p>
                  </a:txBody>
                  <a:tcPr anchor="ctr">
                    <a:solidFill>
                      <a:srgbClr val="3385AD"/>
                    </a:solidFill>
                  </a:tcPr>
                </a:tc>
                <a:tc>
                  <a:txBody>
                    <a:bodyPr/>
                    <a:lstStyle/>
                    <a:p>
                      <a:pPr algn="ctr"/>
                      <a:r>
                        <a:rPr lang="en-US" dirty="0">
                          <a:latin typeface="Arial" panose="020B0604020202020204" pitchFamily="34" charset="0"/>
                          <a:cs typeface="Arial" panose="020B0604020202020204" pitchFamily="34" charset="0"/>
                        </a:rPr>
                        <a:t>BY WHOM?</a:t>
                      </a:r>
                    </a:p>
                  </a:txBody>
                  <a:tcPr anchor="ctr">
                    <a:solidFill>
                      <a:srgbClr val="3385AD"/>
                    </a:solidFill>
                  </a:tcPr>
                </a:tc>
                <a:extLst>
                  <a:ext uri="{0D108BD9-81ED-4DB2-BD59-A6C34878D82A}">
                    <a16:rowId xmlns:a16="http://schemas.microsoft.com/office/drawing/2014/main" val="4031466715"/>
                  </a:ext>
                </a:extLst>
              </a:tr>
              <a:tr h="4806305">
                <a:tc>
                  <a:txBody>
                    <a:bodyPr/>
                    <a:lstStyle/>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Geospatial information on culverts and related drainage infrastructure is largely developed and maintained by individual municipalities for municipal assets and by CTDOT for state assets.</a:t>
                      </a:r>
                    </a:p>
                    <a:p>
                      <a:pPr marL="285750" indent="-285750">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Several pilot projects are underway in Connecticut to implement municipal-level flood warning systems. </a:t>
                      </a:r>
                    </a:p>
                  </a:txBody>
                  <a:tcPr>
                    <a:solidFill>
                      <a:srgbClr val="E7E7E7"/>
                    </a:solidFill>
                  </a:tcPr>
                </a:tc>
                <a:tc>
                  <a:txBody>
                    <a:bodyPr/>
                    <a:lstStyle/>
                    <a:p>
                      <a:pPr marL="342900" indent="-342900">
                        <a:spcAft>
                          <a:spcPts val="600"/>
                        </a:spcAft>
                        <a:buFont typeface="+mj-lt"/>
                        <a:buAutoNum type="arabicPeriod"/>
                      </a:pPr>
                      <a:r>
                        <a:rPr lang="en-US" b="0" dirty="0">
                          <a:solidFill>
                            <a:srgbClr val="006699"/>
                          </a:solidFill>
                          <a:latin typeface="Arial" panose="020B0604020202020204" pitchFamily="34" charset="0"/>
                          <a:cs typeface="Arial" panose="020B0604020202020204" pitchFamily="34" charset="0"/>
                        </a:rPr>
                        <a:t>Integrate </a:t>
                      </a:r>
                      <a:r>
                        <a:rPr lang="en-US" b="1" dirty="0">
                          <a:solidFill>
                            <a:srgbClr val="006699"/>
                          </a:solidFill>
                          <a:latin typeface="Arial" panose="020B0604020202020204" pitchFamily="34" charset="0"/>
                          <a:cs typeface="Arial" panose="020B0604020202020204" pitchFamily="34" charset="0"/>
                        </a:rPr>
                        <a:t>local and state culvert data</a:t>
                      </a:r>
                      <a:r>
                        <a:rPr lang="en-US" b="0" dirty="0">
                          <a:solidFill>
                            <a:srgbClr val="006699"/>
                          </a:solidFill>
                          <a:latin typeface="Arial" panose="020B0604020202020204" pitchFamily="34" charset="0"/>
                          <a:cs typeface="Arial" panose="020B0604020202020204" pitchFamily="34" charset="0"/>
                        </a:rPr>
                        <a:t> and mapping into statewide GIS resources</a:t>
                      </a:r>
                    </a:p>
                    <a:p>
                      <a:pPr marL="342900" indent="-342900">
                        <a:spcAft>
                          <a:spcPts val="600"/>
                        </a:spcAft>
                        <a:buFont typeface="+mj-lt"/>
                        <a:buAutoNum type="arabicPeriod"/>
                      </a:pPr>
                      <a:r>
                        <a:rPr lang="en-US" b="0" dirty="0">
                          <a:solidFill>
                            <a:srgbClr val="006699"/>
                          </a:solidFill>
                          <a:latin typeface="Arial" panose="020B0604020202020204" pitchFamily="34" charset="0"/>
                          <a:cs typeface="Arial" panose="020B0604020202020204" pitchFamily="34" charset="0"/>
                        </a:rPr>
                        <a:t>Develop </a:t>
                      </a:r>
                      <a:r>
                        <a:rPr lang="en-US" b="1" dirty="0">
                          <a:solidFill>
                            <a:srgbClr val="006699"/>
                          </a:solidFill>
                          <a:latin typeface="Arial" panose="020B0604020202020204" pitchFamily="34" charset="0"/>
                          <a:cs typeface="Arial" panose="020B0604020202020204" pitchFamily="34" charset="0"/>
                        </a:rPr>
                        <a:t>statewide evacuation route mapping </a:t>
                      </a:r>
                      <a:r>
                        <a:rPr lang="en-US" b="0" dirty="0">
                          <a:solidFill>
                            <a:srgbClr val="006699"/>
                          </a:solidFill>
                          <a:latin typeface="Arial" panose="020B0604020202020204" pitchFamily="34" charset="0"/>
                          <a:cs typeface="Arial" panose="020B0604020202020204" pitchFamily="34" charset="0"/>
                        </a:rPr>
                        <a:t>to support municipal evacuation planning</a:t>
                      </a:r>
                    </a:p>
                    <a:p>
                      <a:pPr marL="342900" indent="-342900">
                        <a:spcAft>
                          <a:spcPts val="600"/>
                        </a:spcAft>
                        <a:buFont typeface="+mj-lt"/>
                        <a:buAutoNum type="arabicPeriod"/>
                      </a:pPr>
                      <a:r>
                        <a:rPr lang="en-US" b="0" dirty="0">
                          <a:solidFill>
                            <a:srgbClr val="006699"/>
                          </a:solidFill>
                          <a:latin typeface="Arial" panose="020B0604020202020204" pitchFamily="34" charset="0"/>
                          <a:cs typeface="Arial" panose="020B0604020202020204" pitchFamily="34" charset="0"/>
                        </a:rPr>
                        <a:t>Implement </a:t>
                      </a:r>
                      <a:r>
                        <a:rPr lang="en-US" b="1" dirty="0">
                          <a:solidFill>
                            <a:srgbClr val="006699"/>
                          </a:solidFill>
                          <a:latin typeface="Arial" panose="020B0604020202020204" pitchFamily="34" charset="0"/>
                          <a:cs typeface="Arial" panose="020B0604020202020204" pitchFamily="34" charset="0"/>
                        </a:rPr>
                        <a:t>flood warning systems </a:t>
                      </a:r>
                      <a:r>
                        <a:rPr lang="en-US" b="0" dirty="0">
                          <a:solidFill>
                            <a:srgbClr val="006699"/>
                          </a:solidFill>
                          <a:latin typeface="Arial" panose="020B0604020202020204" pitchFamily="34" charset="0"/>
                          <a:cs typeface="Arial" panose="020B0604020202020204" pitchFamily="34" charset="0"/>
                        </a:rPr>
                        <a:t>and public notification methods for high-risk communities and areas</a:t>
                      </a:r>
                    </a:p>
                  </a:txBody>
                  <a:tcPr>
                    <a:solidFill>
                      <a:srgbClr val="E7E7E7"/>
                    </a:solidFill>
                  </a:tcPr>
                </a:tc>
                <a:tc>
                  <a:txBody>
                    <a:bodyPr/>
                    <a:lstStyle/>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CT DEEP</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CT OPM</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CT DEMHS</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COGs and Municipalities</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CT DOT</a:t>
                      </a:r>
                    </a:p>
                    <a:p>
                      <a:pPr marL="285750" indent="-285750">
                        <a:spcBef>
                          <a:spcPts val="0"/>
                        </a:spcBef>
                        <a:spcAft>
                          <a:spcPts val="600"/>
                        </a:spcAft>
                        <a:buFont typeface="Arial" panose="020B0604020202020204" pitchFamily="34" charset="0"/>
                        <a:buChar char="•"/>
                      </a:pPr>
                      <a:r>
                        <a:rPr lang="en-US" sz="1800" dirty="0">
                          <a:latin typeface="Libre Franklin" pitchFamily="2" charset="0"/>
                          <a:ea typeface="Roboto" panose="02000000000000000000" pitchFamily="2" charset="0"/>
                          <a:cs typeface="Roboto" panose="02000000000000000000" pitchFamily="2" charset="0"/>
                        </a:rPr>
                        <a:t>CIRCA</a:t>
                      </a:r>
                    </a:p>
                    <a:p>
                      <a:pPr marL="285750" indent="-285750">
                        <a:spcBef>
                          <a:spcPts val="0"/>
                        </a:spcBef>
                        <a:spcAft>
                          <a:spcPts val="600"/>
                        </a:spcAft>
                        <a:buFont typeface="Arial" panose="020B0604020202020204" pitchFamily="34" charset="0"/>
                        <a:buChar char="•"/>
                      </a:pPr>
                      <a:endParaRPr lang="en-US" sz="1800" dirty="0">
                        <a:latin typeface="Libre Franklin" pitchFamily="2" charset="0"/>
                        <a:ea typeface="Roboto" panose="02000000000000000000" pitchFamily="2" charset="0"/>
                        <a:cs typeface="Roboto" panose="02000000000000000000" pitchFamily="2"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solidFill>
                      <a:srgbClr val="E7E7E7"/>
                    </a:solidFill>
                  </a:tcPr>
                </a:tc>
                <a:extLst>
                  <a:ext uri="{0D108BD9-81ED-4DB2-BD59-A6C34878D82A}">
                    <a16:rowId xmlns:a16="http://schemas.microsoft.com/office/drawing/2014/main" val="2486922618"/>
                  </a:ext>
                </a:extLst>
              </a:tr>
            </a:tbl>
          </a:graphicData>
        </a:graphic>
      </p:graphicFrame>
    </p:spTree>
    <p:extLst>
      <p:ext uri="{BB962C8B-B14F-4D97-AF65-F5344CB8AC3E}">
        <p14:creationId xmlns:p14="http://schemas.microsoft.com/office/powerpoint/2010/main" val="4054159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363845"/>
            <a:ext cx="11755820" cy="543909"/>
          </a:xfrm>
        </p:spPr>
        <p:txBody>
          <a:bodyPr>
            <a:noAutofit/>
          </a:bodyPr>
          <a:lstStyle/>
          <a:p>
            <a:pPr algn="l">
              <a:lnSpc>
                <a:spcPct val="100000"/>
              </a:lnSpc>
            </a:pPr>
            <a:r>
              <a:rPr lang="en-US" b="1" dirty="0">
                <a:latin typeface="Arial" panose="020B0604020202020204" pitchFamily="34" charset="0"/>
                <a:cs typeface="Arial" panose="020B0604020202020204" pitchFamily="34" charset="0"/>
              </a:rPr>
              <a:t>Other Recommendations</a:t>
            </a:r>
            <a:br>
              <a:rPr lang="en-US" b="1" dirty="0">
                <a:latin typeface="Arial" panose="020B0604020202020204" pitchFamily="34" charset="0"/>
                <a:cs typeface="Arial" panose="020B0604020202020204" pitchFamily="34" charset="0"/>
              </a:rPr>
            </a:br>
            <a:endParaRPr lang="en-US" dirty="0">
              <a:solidFill>
                <a:srgbClr val="00CE7D"/>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B302653C-E88C-8CD0-BC0A-7255D35E2F3C}"/>
              </a:ext>
            </a:extLst>
          </p:cNvPr>
          <p:cNvSpPr>
            <a:spLocks noGrp="1"/>
          </p:cNvSpPr>
          <p:nvPr>
            <p:ph idx="1"/>
          </p:nvPr>
        </p:nvSpPr>
        <p:spPr>
          <a:xfrm>
            <a:off x="348789" y="980483"/>
            <a:ext cx="11755820" cy="5750823"/>
          </a:xfrm>
        </p:spPr>
        <p:txBody>
          <a:bodyPr>
            <a:normAutofit/>
          </a:bodyPr>
          <a:lstStyle/>
          <a:p>
            <a:pPr marL="339725" indent="-339725"/>
            <a:r>
              <a:rPr lang="en-US" dirty="0">
                <a:solidFill>
                  <a:srgbClr val="006699"/>
                </a:solidFill>
                <a:latin typeface="Arial" panose="020B0604020202020204" pitchFamily="34" charset="0"/>
                <a:cs typeface="Arial" panose="020B0604020202020204" pitchFamily="34" charset="0"/>
              </a:rPr>
              <a:t>Increase elevation requirements </a:t>
            </a:r>
            <a:r>
              <a:rPr lang="en-US" dirty="0">
                <a:latin typeface="Arial" panose="020B0604020202020204" pitchFamily="34" charset="0"/>
                <a:cs typeface="Arial" panose="020B0604020202020204" pitchFamily="34" charset="0"/>
              </a:rPr>
              <a:t>for new or substantially improved structures</a:t>
            </a:r>
          </a:p>
          <a:p>
            <a:pPr marL="339725" indent="-339725"/>
            <a:r>
              <a:rPr lang="en-US" dirty="0">
                <a:latin typeface="Arial" panose="020B0604020202020204" pitchFamily="34" charset="0"/>
                <a:cs typeface="Arial" panose="020B0604020202020204" pitchFamily="34" charset="0"/>
              </a:rPr>
              <a:t>Amend local floodplain zoning regulations for consistency with the </a:t>
            </a:r>
            <a:r>
              <a:rPr lang="en-US" dirty="0">
                <a:solidFill>
                  <a:srgbClr val="006699"/>
                </a:solidFill>
                <a:latin typeface="Arial" panose="020B0604020202020204" pitchFamily="34" charset="0"/>
                <a:cs typeface="Arial" panose="020B0604020202020204" pitchFamily="34" charset="0"/>
              </a:rPr>
              <a:t>CT DEEP Model Floodplain Management Regulations</a:t>
            </a:r>
          </a:p>
          <a:p>
            <a:pPr marL="339725" indent="-339725"/>
            <a:r>
              <a:rPr lang="en-US" dirty="0">
                <a:latin typeface="Arial" panose="020B0604020202020204" pitchFamily="34" charset="0"/>
                <a:cs typeface="Arial" panose="020B0604020202020204" pitchFamily="34" charset="0"/>
              </a:rPr>
              <a:t>Prohibit or limit new </a:t>
            </a:r>
            <a:r>
              <a:rPr lang="en-US" dirty="0">
                <a:solidFill>
                  <a:srgbClr val="006699"/>
                </a:solidFill>
                <a:latin typeface="Arial" panose="020B0604020202020204" pitchFamily="34" charset="0"/>
                <a:cs typeface="Arial" panose="020B0604020202020204" pitchFamily="34" charset="0"/>
              </a:rPr>
              <a:t>development within the 100-year floodplain</a:t>
            </a:r>
          </a:p>
          <a:p>
            <a:pPr marL="339725" indent="-339725"/>
            <a:r>
              <a:rPr lang="en-US" dirty="0">
                <a:latin typeface="Arial" panose="020B0604020202020204" pitchFamily="34" charset="0"/>
                <a:cs typeface="Arial" panose="020B0604020202020204" pitchFamily="34" charset="0"/>
              </a:rPr>
              <a:t>MS4 Permit changes to promote </a:t>
            </a:r>
            <a:r>
              <a:rPr lang="en-US" dirty="0">
                <a:solidFill>
                  <a:srgbClr val="006699"/>
                </a:solidFill>
                <a:latin typeface="Arial" panose="020B0604020202020204" pitchFamily="34" charset="0"/>
                <a:cs typeface="Arial" panose="020B0604020202020204" pitchFamily="34" charset="0"/>
              </a:rPr>
              <a:t>green infrastructure for flood resilience</a:t>
            </a:r>
          </a:p>
          <a:p>
            <a:pPr marL="0" indent="0">
              <a:buNone/>
            </a:pPr>
            <a:endParaRPr lang="en-US" dirty="0">
              <a:latin typeface="Arial" panose="020B0604020202020204" pitchFamily="34" charset="0"/>
              <a:cs typeface="Arial" panose="020B0604020202020204" pitchFamily="34" charset="0"/>
            </a:endParaRPr>
          </a:p>
          <a:p>
            <a:pPr marL="339725" indent="-339725"/>
            <a:endParaRPr lang="en-US" dirty="0">
              <a:latin typeface="Arial" panose="020B0604020202020204" pitchFamily="34" charset="0"/>
              <a:cs typeface="Arial" panose="020B0604020202020204" pitchFamily="34" charset="0"/>
            </a:endParaRPr>
          </a:p>
          <a:p>
            <a:pPr marL="339725" indent="-339725"/>
            <a:endParaRPr lang="en-US" dirty="0">
              <a:latin typeface="Arial" panose="020B0604020202020204" pitchFamily="34" charset="0"/>
              <a:cs typeface="Arial" panose="020B0604020202020204" pitchFamily="34" charset="0"/>
            </a:endParaRPr>
          </a:p>
          <a:p>
            <a:pPr marL="339725" indent="-339725"/>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7770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F130B-D9FD-7B99-91AD-E0A8578064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EF23F-BC29-74CA-BA35-E75E557EC110}"/>
              </a:ext>
            </a:extLst>
          </p:cNvPr>
          <p:cNvSpPr>
            <a:spLocks noGrp="1"/>
          </p:cNvSpPr>
          <p:nvPr>
            <p:ph type="title"/>
          </p:nvPr>
        </p:nvSpPr>
        <p:spPr>
          <a:xfrm>
            <a:off x="218090" y="363845"/>
            <a:ext cx="11755820" cy="543909"/>
          </a:xfrm>
        </p:spPr>
        <p:txBody>
          <a:bodyPr>
            <a:noAutofit/>
          </a:bodyPr>
          <a:lstStyle/>
          <a:p>
            <a:pPr algn="l">
              <a:lnSpc>
                <a:spcPct val="100000"/>
              </a:lnSpc>
            </a:pPr>
            <a:r>
              <a:rPr lang="en-US" b="1" dirty="0">
                <a:latin typeface="Arial" panose="020B0604020202020204" pitchFamily="34" charset="0"/>
                <a:cs typeface="Arial" panose="020B0604020202020204" pitchFamily="34" charset="0"/>
              </a:rPr>
              <a:t>What’s Next?</a:t>
            </a:r>
            <a:br>
              <a:rPr lang="en-US" b="1" dirty="0">
                <a:latin typeface="Arial" panose="020B0604020202020204" pitchFamily="34" charset="0"/>
                <a:cs typeface="Arial" panose="020B0604020202020204" pitchFamily="34" charset="0"/>
              </a:rPr>
            </a:br>
            <a:endParaRPr lang="en-US" dirty="0">
              <a:solidFill>
                <a:srgbClr val="00CE7D"/>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35DE8DC4-7759-281C-07BF-542AE6E05A22}"/>
              </a:ext>
            </a:extLst>
          </p:cNvPr>
          <p:cNvSpPr>
            <a:spLocks noGrp="1"/>
          </p:cNvSpPr>
          <p:nvPr>
            <p:ph idx="1"/>
          </p:nvPr>
        </p:nvSpPr>
        <p:spPr>
          <a:xfrm>
            <a:off x="348789" y="980483"/>
            <a:ext cx="11755820" cy="5750823"/>
          </a:xfrm>
        </p:spPr>
        <p:txBody>
          <a:bodyPr>
            <a:normAutofit/>
          </a:bodyPr>
          <a:lstStyle/>
          <a:p>
            <a:pPr marL="339725" indent="-339725"/>
            <a:r>
              <a:rPr lang="en-US" dirty="0">
                <a:latin typeface="Arial" panose="020B0604020202020204" pitchFamily="34" charset="0"/>
                <a:cs typeface="Arial" panose="020B0604020202020204" pitchFamily="34" charset="0"/>
              </a:rPr>
              <a:t>Study findings to inform state and local policy changes and CCM advocacy</a:t>
            </a:r>
          </a:p>
          <a:p>
            <a:pPr marL="796925" lvl="1" indent="-339725"/>
            <a:r>
              <a:rPr lang="en-US" dirty="0">
                <a:latin typeface="Arial" panose="020B0604020202020204" pitchFamily="34" charset="0"/>
                <a:cs typeface="Arial" panose="020B0604020202020204" pitchFamily="34" charset="0"/>
              </a:rPr>
              <a:t>CT State Building Code</a:t>
            </a:r>
          </a:p>
          <a:p>
            <a:pPr marL="796925" lvl="1" indent="-339725"/>
            <a:r>
              <a:rPr lang="en-US" dirty="0">
                <a:latin typeface="Arial" panose="020B0604020202020204" pitchFamily="34" charset="0"/>
                <a:cs typeface="Arial" panose="020B0604020202020204" pitchFamily="34" charset="0"/>
              </a:rPr>
              <a:t>Municipal Zoning Regulations</a:t>
            </a:r>
          </a:p>
          <a:p>
            <a:pPr marL="796925" lvl="1" indent="-339725"/>
            <a:r>
              <a:rPr lang="en-US" dirty="0">
                <a:latin typeface="Arial" panose="020B0604020202020204" pitchFamily="34" charset="0"/>
                <a:cs typeface="Arial" panose="020B0604020202020204" pitchFamily="34" charset="0"/>
              </a:rPr>
              <a:t>MS4 General Permit</a:t>
            </a:r>
          </a:p>
          <a:p>
            <a:pPr marL="796925" lvl="1" indent="-339725"/>
            <a:r>
              <a:rPr lang="en-US" dirty="0">
                <a:latin typeface="Arial" panose="020B0604020202020204" pitchFamily="34" charset="0"/>
                <a:cs typeface="Arial" panose="020B0604020202020204" pitchFamily="34" charset="0"/>
              </a:rPr>
              <a:t>CT DEEP Coastal Permitting Programs</a:t>
            </a:r>
          </a:p>
          <a:p>
            <a:pPr marL="796925" lvl="1" indent="-339725"/>
            <a:r>
              <a:rPr lang="en-US" dirty="0">
                <a:latin typeface="Arial" panose="020B0604020202020204" pitchFamily="34" charset="0"/>
                <a:cs typeface="Arial" panose="020B0604020202020204" pitchFamily="34" charset="0"/>
              </a:rPr>
              <a:t>CT DEEP Climate Resilience Fund Grant Program</a:t>
            </a:r>
          </a:p>
          <a:p>
            <a:pPr marL="796925" lvl="1" indent="-339725"/>
            <a:r>
              <a:rPr lang="en-US" dirty="0">
                <a:latin typeface="Arial" panose="020B0604020202020204" pitchFamily="34" charset="0"/>
                <a:cs typeface="Arial" panose="020B0604020202020204" pitchFamily="34" charset="0"/>
              </a:rPr>
              <a:t>Statewide Climate Resilience Legislation</a:t>
            </a:r>
          </a:p>
          <a:p>
            <a:pPr marL="796925" lvl="1" indent="-339725"/>
            <a:r>
              <a:rPr lang="en-US" dirty="0">
                <a:latin typeface="Arial" panose="020B0604020202020204" pitchFamily="34" charset="0"/>
                <a:cs typeface="Arial" panose="020B0604020202020204" pitchFamily="34" charset="0"/>
              </a:rPr>
              <a:t>State Water Plan</a:t>
            </a:r>
          </a:p>
          <a:p>
            <a:pPr marL="796925" lvl="1" indent="-339725"/>
            <a:r>
              <a:rPr lang="en-US" dirty="0">
                <a:latin typeface="Arial" panose="020B0604020202020204" pitchFamily="34" charset="0"/>
                <a:cs typeface="Arial" panose="020B0604020202020204" pitchFamily="34" charset="0"/>
              </a:rPr>
              <a:t>Statewide Riparian Protection Regulations</a:t>
            </a:r>
          </a:p>
          <a:p>
            <a:pPr marL="796925" lvl="1" indent="-339725"/>
            <a:r>
              <a:rPr lang="en-US" dirty="0">
                <a:latin typeface="Arial" panose="020B0604020202020204" pitchFamily="34" charset="0"/>
                <a:cs typeface="Arial" panose="020B0604020202020204" pitchFamily="34" charset="0"/>
              </a:rPr>
              <a:t>Statewide Pluvial Flood Hazard Mapping</a:t>
            </a:r>
          </a:p>
          <a:p>
            <a:pPr marL="796925" lvl="1" indent="-339725"/>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339725" indent="-339725"/>
            <a:endParaRPr lang="en-US" dirty="0">
              <a:latin typeface="Arial" panose="020B0604020202020204" pitchFamily="34" charset="0"/>
              <a:cs typeface="Arial" panose="020B0604020202020204" pitchFamily="34" charset="0"/>
            </a:endParaRPr>
          </a:p>
          <a:p>
            <a:pPr marL="339725" indent="-339725"/>
            <a:endParaRPr lang="en-US" dirty="0">
              <a:latin typeface="Arial" panose="020B0604020202020204" pitchFamily="34" charset="0"/>
              <a:cs typeface="Arial" panose="020B0604020202020204" pitchFamily="34" charset="0"/>
            </a:endParaRPr>
          </a:p>
          <a:p>
            <a:pPr marL="339725" indent="-339725"/>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8914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BC2CE0-8806-4B2A-A10A-32984D317434}"/>
              </a:ext>
            </a:extLst>
          </p:cNvPr>
          <p:cNvSpPr>
            <a:spLocks noGrp="1"/>
          </p:cNvSpPr>
          <p:nvPr>
            <p:ph type="subTitle" idx="1"/>
          </p:nvPr>
        </p:nvSpPr>
        <p:spPr>
          <a:xfrm>
            <a:off x="2619632" y="3163377"/>
            <a:ext cx="7125730" cy="1427894"/>
          </a:xfrm>
        </p:spPr>
        <p:txBody>
          <a:bodyPr>
            <a:noAutofit/>
          </a:bodyPr>
          <a:lstStyle/>
          <a:p>
            <a:pPr>
              <a:spcBef>
                <a:spcPts val="600"/>
              </a:spcBef>
              <a:spcAft>
                <a:spcPts val="0"/>
              </a:spcAft>
            </a:pPr>
            <a:r>
              <a:rPr lang="en-US" sz="2400" dirty="0"/>
              <a:t>Erik Mas</a:t>
            </a:r>
          </a:p>
          <a:p>
            <a:pPr>
              <a:spcBef>
                <a:spcPts val="600"/>
              </a:spcBef>
              <a:spcAft>
                <a:spcPts val="0"/>
              </a:spcAft>
            </a:pPr>
            <a:r>
              <a:rPr lang="en-US" sz="2400" dirty="0"/>
              <a:t>800.286.2469</a:t>
            </a:r>
          </a:p>
          <a:p>
            <a:pPr>
              <a:spcBef>
                <a:spcPts val="600"/>
              </a:spcBef>
              <a:spcAft>
                <a:spcPts val="0"/>
              </a:spcAft>
            </a:pPr>
            <a:r>
              <a:rPr lang="en-US" sz="2400" dirty="0"/>
              <a:t>Erik.Mas@fando.com</a:t>
            </a:r>
          </a:p>
          <a:p>
            <a:pPr>
              <a:spcBef>
                <a:spcPts val="600"/>
              </a:spcBef>
              <a:spcAft>
                <a:spcPts val="0"/>
              </a:spcAft>
            </a:pPr>
            <a:r>
              <a:rPr lang="en-US" sz="2400" dirty="0"/>
              <a:t>www.fando.com</a:t>
            </a:r>
            <a:endParaRPr lang="en-US" sz="1800" dirty="0"/>
          </a:p>
        </p:txBody>
      </p:sp>
      <p:sp>
        <p:nvSpPr>
          <p:cNvPr id="2" name="Title 1">
            <a:extLst>
              <a:ext uri="{FF2B5EF4-FFF2-40B4-BE49-F238E27FC236}">
                <a16:creationId xmlns:a16="http://schemas.microsoft.com/office/drawing/2014/main" id="{69FAE308-3076-43DB-B834-DA0B0AE19AF9}"/>
              </a:ext>
            </a:extLst>
          </p:cNvPr>
          <p:cNvSpPr>
            <a:spLocks noGrp="1"/>
          </p:cNvSpPr>
          <p:nvPr>
            <p:ph type="ctrTitle"/>
          </p:nvPr>
        </p:nvSpPr>
        <p:spPr>
          <a:xfrm>
            <a:off x="1531344" y="1776671"/>
            <a:ext cx="9144000" cy="1128589"/>
          </a:xfrm>
        </p:spPr>
        <p:txBody>
          <a:bodyPr/>
          <a:lstStyle/>
          <a:p>
            <a:r>
              <a:rPr lang="en-US" dirty="0"/>
              <a:t>Questions &amp; Discussion</a:t>
            </a:r>
          </a:p>
        </p:txBody>
      </p:sp>
      <p:cxnSp>
        <p:nvCxnSpPr>
          <p:cNvPr id="5" name="Straight Connector 4">
            <a:extLst>
              <a:ext uri="{FF2B5EF4-FFF2-40B4-BE49-F238E27FC236}">
                <a16:creationId xmlns:a16="http://schemas.microsoft.com/office/drawing/2014/main" id="{DB3556CD-EE00-435E-E5CD-A5B7C8FC29D9}"/>
              </a:ext>
            </a:extLst>
          </p:cNvPr>
          <p:cNvCxnSpPr>
            <a:cxnSpLocks/>
          </p:cNvCxnSpPr>
          <p:nvPr/>
        </p:nvCxnSpPr>
        <p:spPr>
          <a:xfrm>
            <a:off x="4014739" y="2885061"/>
            <a:ext cx="4335517" cy="0"/>
          </a:xfrm>
          <a:prstGeom prst="line">
            <a:avLst/>
          </a:prstGeom>
          <a:ln w="57150">
            <a:solidFill>
              <a:srgbClr val="00CE7D"/>
            </a:solidFill>
          </a:ln>
        </p:spPr>
        <p:style>
          <a:lnRef idx="1">
            <a:schemeClr val="accent1"/>
          </a:lnRef>
          <a:fillRef idx="0">
            <a:schemeClr val="accent1"/>
          </a:fillRef>
          <a:effectRef idx="0">
            <a:schemeClr val="accent1"/>
          </a:effectRef>
          <a:fontRef idx="minor">
            <a:schemeClr val="tx1"/>
          </a:fontRef>
        </p:style>
      </p:cxnSp>
      <p:pic>
        <p:nvPicPr>
          <p:cNvPr id="4" name="Picture 3" descr="A green and white text on a black background&#10;&#10;Description automatically generated">
            <a:extLst>
              <a:ext uri="{FF2B5EF4-FFF2-40B4-BE49-F238E27FC236}">
                <a16:creationId xmlns:a16="http://schemas.microsoft.com/office/drawing/2014/main" id="{21998CA1-9E51-947C-F9B3-FCECF9B97518}"/>
              </a:ext>
            </a:extLst>
          </p:cNvPr>
          <p:cNvPicPr>
            <a:picLocks noChangeAspect="1"/>
          </p:cNvPicPr>
          <p:nvPr/>
        </p:nvPicPr>
        <p:blipFill>
          <a:blip r:embed="rId2"/>
          <a:stretch>
            <a:fillRect/>
          </a:stretch>
        </p:blipFill>
        <p:spPr>
          <a:xfrm>
            <a:off x="5318604" y="5205828"/>
            <a:ext cx="1727787" cy="701870"/>
          </a:xfrm>
          <a:prstGeom prst="rect">
            <a:avLst/>
          </a:prstGeom>
        </p:spPr>
      </p:pic>
      <p:pic>
        <p:nvPicPr>
          <p:cNvPr id="7" name="Picture 6">
            <a:extLst>
              <a:ext uri="{FF2B5EF4-FFF2-40B4-BE49-F238E27FC236}">
                <a16:creationId xmlns:a16="http://schemas.microsoft.com/office/drawing/2014/main" id="{3DE97212-11FA-0F8A-56E3-F50FB6AE91A1}"/>
              </a:ext>
            </a:extLst>
          </p:cNvPr>
          <p:cNvPicPr>
            <a:picLocks noChangeAspect="1"/>
          </p:cNvPicPr>
          <p:nvPr/>
        </p:nvPicPr>
        <p:blipFill>
          <a:blip r:embed="rId3"/>
          <a:stretch>
            <a:fillRect/>
          </a:stretch>
        </p:blipFill>
        <p:spPr>
          <a:xfrm>
            <a:off x="4872681" y="6189925"/>
            <a:ext cx="2619632" cy="273338"/>
          </a:xfrm>
          <a:prstGeom prst="rect">
            <a:avLst/>
          </a:prstGeom>
        </p:spPr>
      </p:pic>
      <p:pic>
        <p:nvPicPr>
          <p:cNvPr id="6" name="Picture 5" descr="Text&#10;&#10;Description automatically generated">
            <a:extLst>
              <a:ext uri="{FF2B5EF4-FFF2-40B4-BE49-F238E27FC236}">
                <a16:creationId xmlns:a16="http://schemas.microsoft.com/office/drawing/2014/main" id="{C4C04B3B-AA8E-D07D-041C-7DD98A4E536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3000"/>
                    </a14:imgEffect>
                  </a14:imgLayer>
                </a14:imgProps>
              </a:ext>
              <a:ext uri="{28A0092B-C50C-407E-A947-70E740481C1C}">
                <a14:useLocalDpi xmlns:a14="http://schemas.microsoft.com/office/drawing/2010/main" val="0"/>
              </a:ext>
            </a:extLst>
          </a:blip>
          <a:stretch>
            <a:fillRect/>
          </a:stretch>
        </p:blipFill>
        <p:spPr>
          <a:xfrm>
            <a:off x="380667" y="244590"/>
            <a:ext cx="3195563" cy="855855"/>
          </a:xfrm>
          <a:prstGeom prst="rect">
            <a:avLst/>
          </a:prstGeom>
        </p:spPr>
      </p:pic>
    </p:spTree>
    <p:extLst>
      <p:ext uri="{BB962C8B-B14F-4D97-AF65-F5344CB8AC3E}">
        <p14:creationId xmlns:p14="http://schemas.microsoft.com/office/powerpoint/2010/main" val="3103683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1" dirty="0">
                <a:latin typeface="Arial" panose="020B0604020202020204" pitchFamily="34" charset="0"/>
                <a:cs typeface="Arial" panose="020B0604020202020204" pitchFamily="34" charset="0"/>
              </a:rPr>
              <a:t>The Problem</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18089" y="920303"/>
            <a:ext cx="5775087" cy="5036320"/>
          </a:xfrm>
        </p:spPr>
        <p:txBody>
          <a:bodyPr>
            <a:normAutofit/>
          </a:bodyPr>
          <a:lstStyle/>
          <a:p>
            <a:pPr marL="339725" indent="-339725"/>
            <a:r>
              <a:rPr lang="en-US" dirty="0">
                <a:latin typeface="Arial" panose="020B0604020202020204" pitchFamily="34" charset="0"/>
                <a:cs typeface="Arial" panose="020B0604020202020204" pitchFamily="34" charset="0"/>
              </a:rPr>
              <a:t>Extreme precipitation events are increasing in frequency and intensity		</a:t>
            </a:r>
          </a:p>
        </p:txBody>
      </p:sp>
      <p:pic>
        <p:nvPicPr>
          <p:cNvPr id="1028" name="Picture 4" descr="Map of U.S. northeast showing extremely high rainfall totals">
            <a:extLst>
              <a:ext uri="{FF2B5EF4-FFF2-40B4-BE49-F238E27FC236}">
                <a16:creationId xmlns:a16="http://schemas.microsoft.com/office/drawing/2014/main" id="{CFAFA778-E395-6FAC-ADCF-109161DC9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90" y="2374508"/>
            <a:ext cx="5541484" cy="440637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76669E48-B1E7-FE11-E8E1-E9CDB9B20E75}"/>
              </a:ext>
            </a:extLst>
          </p:cNvPr>
          <p:cNvSpPr txBox="1">
            <a:spLocks/>
          </p:cNvSpPr>
          <p:nvPr/>
        </p:nvSpPr>
        <p:spPr>
          <a:xfrm>
            <a:off x="6078353" y="4208443"/>
            <a:ext cx="5775087" cy="456970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rgbClr val="006699"/>
              </a:buClr>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spcAft>
                <a:spcPts val="600"/>
              </a:spcAft>
              <a:buClr>
                <a:srgbClr val="006699"/>
              </a:buClr>
              <a:buFont typeface="Open Sans" panose="020B0606030504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spcAft>
                <a:spcPts val="600"/>
              </a:spcAft>
              <a:buClr>
                <a:srgbClr val="006699"/>
              </a:buClr>
              <a:buFont typeface="Arial" panose="020B0604020202020204" pitchFamily="34" charset="0"/>
              <a:buChar char="•"/>
              <a:defRPr sz="200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spcAft>
                <a:spcPts val="600"/>
              </a:spcAft>
              <a:buClr>
                <a:srgbClr val="006699"/>
              </a:buClr>
              <a:buFont typeface="Open Sans" panose="020B0606030504020204" pitchFamily="34" charset="0"/>
              <a:buChar char="−"/>
              <a:defRPr sz="18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spcAft>
                <a:spcPts val="600"/>
              </a:spcAft>
              <a:buClr>
                <a:srgbClr val="006699"/>
              </a:buClr>
              <a:buFont typeface="Courier New" panose="02070309020205020404" pitchFamily="49" charset="0"/>
              <a:buChar char="o"/>
              <a:defRPr sz="180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indent="-339725"/>
            <a:r>
              <a:rPr lang="en-US" dirty="0">
                <a:latin typeface="Arial" panose="020B0604020202020204" pitchFamily="34" charset="0"/>
                <a:cs typeface="Arial" panose="020B0604020202020204" pitchFamily="34" charset="0"/>
              </a:rPr>
              <a:t>Flooding is not just a coastal issue – it can happen anywhere</a:t>
            </a:r>
          </a:p>
          <a:p>
            <a:pPr marL="339725" indent="-339725"/>
            <a:r>
              <a:rPr lang="en-US" dirty="0">
                <a:latin typeface="Arial" panose="020B0604020202020204" pitchFamily="34" charset="0"/>
                <a:cs typeface="Arial" panose="020B0604020202020204" pitchFamily="34" charset="0"/>
              </a:rPr>
              <a:t>High priority issue for municipal officials and the public		</a:t>
            </a:r>
          </a:p>
        </p:txBody>
      </p:sp>
      <p:sp>
        <p:nvSpPr>
          <p:cNvPr id="5" name="TextBox 4">
            <a:extLst>
              <a:ext uri="{FF2B5EF4-FFF2-40B4-BE49-F238E27FC236}">
                <a16:creationId xmlns:a16="http://schemas.microsoft.com/office/drawing/2014/main" id="{62CD406E-A81B-E060-9B76-21EF44D9B27B}"/>
              </a:ext>
            </a:extLst>
          </p:cNvPr>
          <p:cNvSpPr txBox="1"/>
          <p:nvPr/>
        </p:nvSpPr>
        <p:spPr>
          <a:xfrm>
            <a:off x="2960913" y="6028978"/>
            <a:ext cx="2915461" cy="276999"/>
          </a:xfrm>
          <a:prstGeom prst="rect">
            <a:avLst/>
          </a:prstGeom>
          <a:noFill/>
        </p:spPr>
        <p:txBody>
          <a:bodyPr wrap="square" rtlCol="0">
            <a:spAutoFit/>
          </a:bodyPr>
          <a:lstStyle/>
          <a:p>
            <a:pPr algn="r"/>
            <a:r>
              <a:rPr lang="en-US" sz="600" dirty="0">
                <a:latin typeface="Arial" panose="020B0604020202020204" pitchFamily="34" charset="0"/>
                <a:cs typeface="Arial" panose="020B0604020202020204" pitchFamily="34" charset="0"/>
              </a:rPr>
              <a:t>Source: NOAA, https://www.climate.gov/news-features/event-tracker/extreme-rainfall-brings-catastrophic-flooding-northeast-august-2024</a:t>
            </a:r>
          </a:p>
        </p:txBody>
      </p:sp>
      <p:pic>
        <p:nvPicPr>
          <p:cNvPr id="6" name="Picture 2">
            <a:extLst>
              <a:ext uri="{FF2B5EF4-FFF2-40B4-BE49-F238E27FC236}">
                <a16:creationId xmlns:a16="http://schemas.microsoft.com/office/drawing/2014/main" id="{BBAC430A-2BE7-EA02-59AC-89C5B6E43B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5155" y="-1"/>
            <a:ext cx="5996845" cy="38419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8F385E-00C5-8B5D-C2C6-B3A5E0615C65}"/>
              </a:ext>
            </a:extLst>
          </p:cNvPr>
          <p:cNvSpPr txBox="1"/>
          <p:nvPr/>
        </p:nvSpPr>
        <p:spPr>
          <a:xfrm>
            <a:off x="6109977" y="3842156"/>
            <a:ext cx="6082023"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Source: National Weather Service, https://www.weather.gov/images/okx/August18_192024_FlashFlooding/Multsens1total.png</a:t>
            </a:r>
          </a:p>
        </p:txBody>
      </p:sp>
    </p:spTree>
    <p:extLst>
      <p:ext uri="{BB962C8B-B14F-4D97-AF65-F5344CB8AC3E}">
        <p14:creationId xmlns:p14="http://schemas.microsoft.com/office/powerpoint/2010/main" val="884900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hree drivers rescued from Fairfield floodwaters, fire officials say">
            <a:extLst>
              <a:ext uri="{FF2B5EF4-FFF2-40B4-BE49-F238E27FC236}">
                <a16:creationId xmlns:a16="http://schemas.microsoft.com/office/drawing/2014/main" id="{26E96D18-0A7F-5D9F-D6BB-612B5958533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5000"/>
          <a:stretch/>
        </p:blipFill>
        <p:spPr bwMode="auto">
          <a:xfrm>
            <a:off x="4485698" y="3496939"/>
            <a:ext cx="4048695" cy="22773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amily of Oxford mom whose house collapsed grateful for support">
            <a:extLst>
              <a:ext uri="{FF2B5EF4-FFF2-40B4-BE49-F238E27FC236}">
                <a16:creationId xmlns:a16="http://schemas.microsoft.com/office/drawing/2014/main" id="{6B5D938E-2EA1-8890-6722-90521B436B6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959"/>
          <a:stretch/>
        </p:blipFill>
        <p:spPr bwMode="auto">
          <a:xfrm>
            <a:off x="218087" y="1083668"/>
            <a:ext cx="4048697" cy="22683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pPr algn="l"/>
            <a:r>
              <a:rPr lang="en-US" b="1" dirty="0">
                <a:latin typeface="Arial" panose="020B0604020202020204" pitchFamily="34" charset="0"/>
                <a:cs typeface="Arial" panose="020B0604020202020204" pitchFamily="34" charset="0"/>
              </a:rPr>
              <a:t>August 18-19, 2024 Flash Flooding</a:t>
            </a:r>
            <a:endParaRPr lang="en-US" dirty="0">
              <a:latin typeface="Arial" panose="020B0604020202020204" pitchFamily="34" charset="0"/>
              <a:cs typeface="Arial" panose="020B0604020202020204" pitchFamily="34" charset="0"/>
            </a:endParaRPr>
          </a:p>
        </p:txBody>
      </p:sp>
      <p:sp>
        <p:nvSpPr>
          <p:cNvPr id="7" name="AutoShape 6" descr="Slow-moving thunderstorms drop historic rainfall, causing catastrophic  flooding in parts of Connecticut - The Watchers">
            <a:extLst>
              <a:ext uri="{FF2B5EF4-FFF2-40B4-BE49-F238E27FC236}">
                <a16:creationId xmlns:a16="http://schemas.microsoft.com/office/drawing/2014/main" id="{C7677E90-FE26-DB93-E7D9-C8AD892DD057}"/>
              </a:ext>
            </a:extLst>
          </p:cNvPr>
          <p:cNvSpPr>
            <a:spLocks noChangeAspect="1" noChangeArrowheads="1"/>
          </p:cNvSpPr>
          <p:nvPr/>
        </p:nvSpPr>
        <p:spPr bwMode="auto">
          <a:xfrm>
            <a:off x="5943600" y="349694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Flash flooding from '1,000-year' rain event leaves 2 women dead in  Connecticut – Boston 25 News">
            <a:extLst>
              <a:ext uri="{FF2B5EF4-FFF2-40B4-BE49-F238E27FC236}">
                <a16:creationId xmlns:a16="http://schemas.microsoft.com/office/drawing/2014/main" id="{39952BA2-F705-0027-4C1F-67E136A13F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090" y="3496940"/>
            <a:ext cx="4048697" cy="227739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onnecticut flooding: State of emergency declared after 2 killed and  'hundreds' evacuated during flash flooding | CNN">
            <a:extLst>
              <a:ext uri="{FF2B5EF4-FFF2-40B4-BE49-F238E27FC236}">
                <a16:creationId xmlns:a16="http://schemas.microsoft.com/office/drawing/2014/main" id="{31C3AC0C-5C17-7463-EAE4-A6720FE84D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5701" y="1074668"/>
            <a:ext cx="4048695" cy="227739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Danbury area tracking flood damage from up to 12 inches of rain">
            <a:extLst>
              <a:ext uri="{FF2B5EF4-FFF2-40B4-BE49-F238E27FC236}">
                <a16:creationId xmlns:a16="http://schemas.microsoft.com/office/drawing/2014/main" id="{EE567F64-4045-B33B-F207-32FE4BFF86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53310" y="1074668"/>
            <a:ext cx="3154606" cy="22773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ars driving through a flooded street&#10;&#10;Description automatically generated">
            <a:extLst>
              <a:ext uri="{FF2B5EF4-FFF2-40B4-BE49-F238E27FC236}">
                <a16:creationId xmlns:a16="http://schemas.microsoft.com/office/drawing/2014/main" id="{F558B58A-351C-71CF-3259-4AAE602A69A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254" t="5267" b="23748"/>
          <a:stretch/>
        </p:blipFill>
        <p:spPr>
          <a:xfrm>
            <a:off x="8753310" y="3496942"/>
            <a:ext cx="3154607" cy="2277390"/>
          </a:xfrm>
          <a:prstGeom prst="rect">
            <a:avLst/>
          </a:prstGeom>
        </p:spPr>
      </p:pic>
      <p:sp>
        <p:nvSpPr>
          <p:cNvPr id="10" name="Title 1">
            <a:extLst>
              <a:ext uri="{FF2B5EF4-FFF2-40B4-BE49-F238E27FC236}">
                <a16:creationId xmlns:a16="http://schemas.microsoft.com/office/drawing/2014/main" id="{200F1C87-F025-8FD3-03AA-F81515BCFE56}"/>
              </a:ext>
            </a:extLst>
          </p:cNvPr>
          <p:cNvSpPr txBox="1">
            <a:spLocks/>
          </p:cNvSpPr>
          <p:nvPr/>
        </p:nvSpPr>
        <p:spPr>
          <a:xfrm>
            <a:off x="8753310" y="3538244"/>
            <a:ext cx="1428932" cy="223444"/>
          </a:xfrm>
          <a:prstGeom prst="rect">
            <a:avLst/>
          </a:prstGeom>
        </p:spPr>
        <p:txBody>
          <a:bodyPr vert="horz" lIns="91440" tIns="45720" rIns="91440" bIns="45720" rtlCol="0" anchor="ctr">
            <a:noAutofit/>
          </a:bodyPr>
          <a:lstStyle>
            <a:lvl1pPr algn="l" defTabSz="1341150" rtl="0" eaLnBrk="1" latinLnBrk="0" hangingPunct="1">
              <a:lnSpc>
                <a:spcPct val="90000"/>
              </a:lnSpc>
              <a:spcBef>
                <a:spcPct val="0"/>
              </a:spcBef>
              <a:buNone/>
              <a:defRPr sz="3700" kern="1200">
                <a:solidFill>
                  <a:schemeClr val="bg1"/>
                </a:solidFill>
                <a:latin typeface="Century Gothic" panose="020B0502020202020204" pitchFamily="34" charset="0"/>
                <a:ea typeface="+mj-ea"/>
                <a:cs typeface="+mj-cs"/>
              </a:defRPr>
            </a:lvl1pPr>
          </a:lstStyle>
          <a:p>
            <a:r>
              <a:rPr lang="en-US" sz="1200" b="1" dirty="0">
                <a:latin typeface="Roboto" panose="02000000000000000000" pitchFamily="2" charset="0"/>
                <a:ea typeface="Roboto" panose="02000000000000000000" pitchFamily="2" charset="0"/>
                <a:cs typeface="Arial" panose="020B0604020202020204" pitchFamily="34" charset="0"/>
              </a:rPr>
              <a:t>New Haven</a:t>
            </a:r>
          </a:p>
        </p:txBody>
      </p:sp>
      <p:sp>
        <p:nvSpPr>
          <p:cNvPr id="11" name="Title 1">
            <a:extLst>
              <a:ext uri="{FF2B5EF4-FFF2-40B4-BE49-F238E27FC236}">
                <a16:creationId xmlns:a16="http://schemas.microsoft.com/office/drawing/2014/main" id="{DF0A57F3-D81D-4C0A-0650-573DA677F49C}"/>
              </a:ext>
            </a:extLst>
          </p:cNvPr>
          <p:cNvSpPr txBox="1">
            <a:spLocks/>
          </p:cNvSpPr>
          <p:nvPr/>
        </p:nvSpPr>
        <p:spPr>
          <a:xfrm>
            <a:off x="8753310" y="1117057"/>
            <a:ext cx="1428932" cy="223444"/>
          </a:xfrm>
          <a:prstGeom prst="rect">
            <a:avLst/>
          </a:prstGeom>
        </p:spPr>
        <p:txBody>
          <a:bodyPr vert="horz" lIns="91440" tIns="45720" rIns="91440" bIns="45720" rtlCol="0" anchor="ctr">
            <a:noAutofit/>
          </a:bodyPr>
          <a:lstStyle>
            <a:lvl1pPr algn="l" defTabSz="1341150" rtl="0" eaLnBrk="1" latinLnBrk="0" hangingPunct="1">
              <a:lnSpc>
                <a:spcPct val="90000"/>
              </a:lnSpc>
              <a:spcBef>
                <a:spcPct val="0"/>
              </a:spcBef>
              <a:buNone/>
              <a:defRPr sz="3700" kern="1200">
                <a:solidFill>
                  <a:schemeClr val="bg1"/>
                </a:solidFill>
                <a:latin typeface="Century Gothic" panose="020B0502020202020204" pitchFamily="34" charset="0"/>
                <a:ea typeface="+mj-ea"/>
                <a:cs typeface="+mj-cs"/>
              </a:defRPr>
            </a:lvl1pPr>
          </a:lstStyle>
          <a:p>
            <a:r>
              <a:rPr lang="en-US" sz="1200" b="1" dirty="0">
                <a:latin typeface="Roboto" panose="02000000000000000000" pitchFamily="2" charset="0"/>
                <a:ea typeface="Roboto" panose="02000000000000000000" pitchFamily="2" charset="0"/>
                <a:cs typeface="Arial" panose="020B0604020202020204" pitchFamily="34" charset="0"/>
              </a:rPr>
              <a:t>Danbury</a:t>
            </a:r>
          </a:p>
        </p:txBody>
      </p:sp>
      <p:sp>
        <p:nvSpPr>
          <p:cNvPr id="12" name="Title 1">
            <a:extLst>
              <a:ext uri="{FF2B5EF4-FFF2-40B4-BE49-F238E27FC236}">
                <a16:creationId xmlns:a16="http://schemas.microsoft.com/office/drawing/2014/main" id="{A2616553-5AEA-4A7E-CDE7-13EF696D7A29}"/>
              </a:ext>
            </a:extLst>
          </p:cNvPr>
          <p:cNvSpPr txBox="1">
            <a:spLocks/>
          </p:cNvSpPr>
          <p:nvPr/>
        </p:nvSpPr>
        <p:spPr>
          <a:xfrm>
            <a:off x="4485698" y="3553207"/>
            <a:ext cx="1428932" cy="223444"/>
          </a:xfrm>
          <a:prstGeom prst="rect">
            <a:avLst/>
          </a:prstGeom>
        </p:spPr>
        <p:txBody>
          <a:bodyPr vert="horz" lIns="91440" tIns="45720" rIns="91440" bIns="45720" rtlCol="0" anchor="ctr">
            <a:noAutofit/>
          </a:bodyPr>
          <a:lstStyle>
            <a:lvl1pPr algn="l" defTabSz="1341150" rtl="0" eaLnBrk="1" latinLnBrk="0" hangingPunct="1">
              <a:lnSpc>
                <a:spcPct val="90000"/>
              </a:lnSpc>
              <a:spcBef>
                <a:spcPct val="0"/>
              </a:spcBef>
              <a:buNone/>
              <a:defRPr sz="3700" kern="1200">
                <a:solidFill>
                  <a:schemeClr val="bg1"/>
                </a:solidFill>
                <a:latin typeface="Century Gothic" panose="020B0502020202020204" pitchFamily="34" charset="0"/>
                <a:ea typeface="+mj-ea"/>
                <a:cs typeface="+mj-cs"/>
              </a:defRPr>
            </a:lvl1pPr>
          </a:lstStyle>
          <a:p>
            <a:r>
              <a:rPr lang="en-US" sz="1200" b="1" dirty="0">
                <a:latin typeface="Roboto" panose="02000000000000000000" pitchFamily="2" charset="0"/>
                <a:ea typeface="Roboto" panose="02000000000000000000" pitchFamily="2" charset="0"/>
                <a:cs typeface="Arial" panose="020B0604020202020204" pitchFamily="34" charset="0"/>
              </a:rPr>
              <a:t>Fairfield</a:t>
            </a:r>
          </a:p>
        </p:txBody>
      </p:sp>
      <p:sp>
        <p:nvSpPr>
          <p:cNvPr id="13" name="Title 1">
            <a:extLst>
              <a:ext uri="{FF2B5EF4-FFF2-40B4-BE49-F238E27FC236}">
                <a16:creationId xmlns:a16="http://schemas.microsoft.com/office/drawing/2014/main" id="{0A1C5675-7E4A-5E08-070D-F6E867D5564D}"/>
              </a:ext>
            </a:extLst>
          </p:cNvPr>
          <p:cNvSpPr txBox="1">
            <a:spLocks/>
          </p:cNvSpPr>
          <p:nvPr/>
        </p:nvSpPr>
        <p:spPr>
          <a:xfrm>
            <a:off x="218090" y="1115651"/>
            <a:ext cx="1428932" cy="223444"/>
          </a:xfrm>
          <a:prstGeom prst="rect">
            <a:avLst/>
          </a:prstGeom>
        </p:spPr>
        <p:txBody>
          <a:bodyPr vert="horz" lIns="91440" tIns="45720" rIns="91440" bIns="45720" rtlCol="0" anchor="ctr">
            <a:noAutofit/>
          </a:bodyPr>
          <a:lstStyle>
            <a:lvl1pPr algn="l" defTabSz="1341150" rtl="0" eaLnBrk="1" latinLnBrk="0" hangingPunct="1">
              <a:lnSpc>
                <a:spcPct val="90000"/>
              </a:lnSpc>
              <a:spcBef>
                <a:spcPct val="0"/>
              </a:spcBef>
              <a:buNone/>
              <a:defRPr sz="3700" kern="1200">
                <a:solidFill>
                  <a:schemeClr val="bg1"/>
                </a:solidFill>
                <a:latin typeface="Century Gothic" panose="020B0502020202020204" pitchFamily="34" charset="0"/>
                <a:ea typeface="+mj-ea"/>
                <a:cs typeface="+mj-cs"/>
              </a:defRPr>
            </a:lvl1pPr>
          </a:lstStyle>
          <a:p>
            <a:r>
              <a:rPr lang="en-US" sz="1200" b="1" dirty="0">
                <a:latin typeface="Roboto" panose="02000000000000000000" pitchFamily="2" charset="0"/>
                <a:ea typeface="Roboto" panose="02000000000000000000" pitchFamily="2" charset="0"/>
                <a:cs typeface="Arial" panose="020B0604020202020204" pitchFamily="34" charset="0"/>
              </a:rPr>
              <a:t>Oxford</a:t>
            </a:r>
          </a:p>
        </p:txBody>
      </p:sp>
      <p:sp>
        <p:nvSpPr>
          <p:cNvPr id="14" name="Title 1">
            <a:extLst>
              <a:ext uri="{FF2B5EF4-FFF2-40B4-BE49-F238E27FC236}">
                <a16:creationId xmlns:a16="http://schemas.microsoft.com/office/drawing/2014/main" id="{2DD86E91-714B-561E-E8E0-20D0C6C2E4CB}"/>
              </a:ext>
            </a:extLst>
          </p:cNvPr>
          <p:cNvSpPr txBox="1">
            <a:spLocks/>
          </p:cNvSpPr>
          <p:nvPr/>
        </p:nvSpPr>
        <p:spPr>
          <a:xfrm>
            <a:off x="4485698" y="1115651"/>
            <a:ext cx="1428932" cy="223444"/>
          </a:xfrm>
          <a:prstGeom prst="rect">
            <a:avLst/>
          </a:prstGeom>
        </p:spPr>
        <p:txBody>
          <a:bodyPr vert="horz" lIns="91440" tIns="45720" rIns="91440" bIns="45720" rtlCol="0" anchor="ctr">
            <a:noAutofit/>
          </a:bodyPr>
          <a:lstStyle>
            <a:lvl1pPr algn="l" defTabSz="1341150" rtl="0" eaLnBrk="1" latinLnBrk="0" hangingPunct="1">
              <a:lnSpc>
                <a:spcPct val="90000"/>
              </a:lnSpc>
              <a:spcBef>
                <a:spcPct val="0"/>
              </a:spcBef>
              <a:buNone/>
              <a:defRPr sz="3700" kern="1200">
                <a:solidFill>
                  <a:schemeClr val="bg1"/>
                </a:solidFill>
                <a:latin typeface="Century Gothic" panose="020B0502020202020204" pitchFamily="34" charset="0"/>
                <a:ea typeface="+mj-ea"/>
                <a:cs typeface="+mj-cs"/>
              </a:defRPr>
            </a:lvl1pPr>
          </a:lstStyle>
          <a:p>
            <a:r>
              <a:rPr lang="en-US" sz="1200" b="1" dirty="0">
                <a:latin typeface="Roboto" panose="02000000000000000000" pitchFamily="2" charset="0"/>
                <a:ea typeface="Roboto" panose="02000000000000000000" pitchFamily="2" charset="0"/>
                <a:cs typeface="Arial" panose="020B0604020202020204" pitchFamily="34" charset="0"/>
              </a:rPr>
              <a:t>Oxford</a:t>
            </a:r>
          </a:p>
        </p:txBody>
      </p:sp>
      <p:sp>
        <p:nvSpPr>
          <p:cNvPr id="3" name="TextBox 2">
            <a:extLst>
              <a:ext uri="{FF2B5EF4-FFF2-40B4-BE49-F238E27FC236}">
                <a16:creationId xmlns:a16="http://schemas.microsoft.com/office/drawing/2014/main" id="{8738FC5A-58C9-A21B-2D12-AB54486880A3}"/>
              </a:ext>
            </a:extLst>
          </p:cNvPr>
          <p:cNvSpPr txBox="1"/>
          <p:nvPr/>
        </p:nvSpPr>
        <p:spPr>
          <a:xfrm>
            <a:off x="8753310" y="3075059"/>
            <a:ext cx="3154606" cy="276999"/>
          </a:xfrm>
          <a:prstGeom prst="rect">
            <a:avLst/>
          </a:prstGeom>
          <a:noFill/>
        </p:spPr>
        <p:txBody>
          <a:bodyPr wrap="square" rtlCol="0">
            <a:spAutoFit/>
          </a:bodyPr>
          <a:lstStyle/>
          <a:p>
            <a:r>
              <a:rPr lang="en-US" sz="600" dirty="0">
                <a:solidFill>
                  <a:schemeClr val="bg1"/>
                </a:solidFill>
                <a:latin typeface="Arial" panose="020B0604020202020204" pitchFamily="34" charset="0"/>
                <a:cs typeface="Arial" panose="020B0604020202020204" pitchFamily="34" charset="0"/>
              </a:rPr>
              <a:t>Source: CT Insider, https://www.ctinsider.com/weather/article/ct-weather-weekend-forecast-sunday-floods-rain-19662982.php</a:t>
            </a:r>
          </a:p>
        </p:txBody>
      </p:sp>
      <p:sp>
        <p:nvSpPr>
          <p:cNvPr id="4" name="TextBox 3">
            <a:extLst>
              <a:ext uri="{FF2B5EF4-FFF2-40B4-BE49-F238E27FC236}">
                <a16:creationId xmlns:a16="http://schemas.microsoft.com/office/drawing/2014/main" id="{C97A0D4E-42B3-A097-9BA4-59FF8232F40E}"/>
              </a:ext>
            </a:extLst>
          </p:cNvPr>
          <p:cNvSpPr txBox="1"/>
          <p:nvPr/>
        </p:nvSpPr>
        <p:spPr>
          <a:xfrm>
            <a:off x="4485698" y="3176392"/>
            <a:ext cx="3154606" cy="184666"/>
          </a:xfrm>
          <a:prstGeom prst="rect">
            <a:avLst/>
          </a:prstGeom>
          <a:noFill/>
        </p:spPr>
        <p:txBody>
          <a:bodyPr wrap="square" rtlCol="0">
            <a:spAutoFit/>
          </a:bodyPr>
          <a:lstStyle/>
          <a:p>
            <a:r>
              <a:rPr lang="en-US" sz="600" dirty="0">
                <a:solidFill>
                  <a:schemeClr val="bg1"/>
                </a:solidFill>
                <a:latin typeface="Arial" panose="020B0604020202020204" pitchFamily="34" charset="0"/>
                <a:cs typeface="Arial" panose="020B0604020202020204" pitchFamily="34" charset="0"/>
              </a:rPr>
              <a:t>Source: CNN, https://media.cnn.com/api/v1/images/stellar/prod/ct.jpg?c=original</a:t>
            </a:r>
          </a:p>
        </p:txBody>
      </p:sp>
      <p:pic>
        <p:nvPicPr>
          <p:cNvPr id="5" name="Picture 4">
            <a:extLst>
              <a:ext uri="{FF2B5EF4-FFF2-40B4-BE49-F238E27FC236}">
                <a16:creationId xmlns:a16="http://schemas.microsoft.com/office/drawing/2014/main" id="{F4934322-5900-01AA-E5CA-C57F3DF97DF9}"/>
              </a:ext>
            </a:extLst>
          </p:cNvPr>
          <p:cNvPicPr>
            <a:picLocks noChangeAspect="1"/>
          </p:cNvPicPr>
          <p:nvPr/>
        </p:nvPicPr>
        <p:blipFill>
          <a:blip r:embed="rId9"/>
          <a:stretch>
            <a:fillRect/>
          </a:stretch>
        </p:blipFill>
        <p:spPr>
          <a:xfrm>
            <a:off x="4520047" y="3288780"/>
            <a:ext cx="3151905" cy="280440"/>
          </a:xfrm>
          <a:prstGeom prst="rect">
            <a:avLst/>
          </a:prstGeom>
        </p:spPr>
      </p:pic>
      <p:sp>
        <p:nvSpPr>
          <p:cNvPr id="15" name="TextBox 14">
            <a:extLst>
              <a:ext uri="{FF2B5EF4-FFF2-40B4-BE49-F238E27FC236}">
                <a16:creationId xmlns:a16="http://schemas.microsoft.com/office/drawing/2014/main" id="{F4EB5E5C-4674-AE7A-B10A-A31E35C859BA}"/>
              </a:ext>
            </a:extLst>
          </p:cNvPr>
          <p:cNvSpPr txBox="1"/>
          <p:nvPr/>
        </p:nvSpPr>
        <p:spPr>
          <a:xfrm>
            <a:off x="1365441" y="3483671"/>
            <a:ext cx="2901346" cy="369332"/>
          </a:xfrm>
          <a:prstGeom prst="rect">
            <a:avLst/>
          </a:prstGeom>
          <a:noFill/>
        </p:spPr>
        <p:txBody>
          <a:bodyPr wrap="square" rtlCol="0">
            <a:spAutoFit/>
          </a:bodyPr>
          <a:lstStyle/>
          <a:p>
            <a:pPr algn="r"/>
            <a:r>
              <a:rPr lang="en-US" sz="600" dirty="0">
                <a:solidFill>
                  <a:schemeClr val="bg1"/>
                </a:solidFill>
                <a:latin typeface="Arial" panose="020B0604020202020204" pitchFamily="34" charset="0"/>
                <a:cs typeface="Arial" panose="020B0604020202020204" pitchFamily="34" charset="0"/>
              </a:rPr>
              <a:t>Source: Boston 25 News, https://www.boston25news.com/news/local/flash-flooding-1000-year-rain-event-leaves-2-women-dead-connecticut/57B3PX6YJVBHHBWSXCEUA2UFRY/</a:t>
            </a:r>
          </a:p>
        </p:txBody>
      </p:sp>
      <p:sp>
        <p:nvSpPr>
          <p:cNvPr id="16" name="Title 1">
            <a:extLst>
              <a:ext uri="{FF2B5EF4-FFF2-40B4-BE49-F238E27FC236}">
                <a16:creationId xmlns:a16="http://schemas.microsoft.com/office/drawing/2014/main" id="{DA43068F-6618-E98C-CA8E-4EA6A00060B1}"/>
              </a:ext>
            </a:extLst>
          </p:cNvPr>
          <p:cNvSpPr txBox="1">
            <a:spLocks/>
          </p:cNvSpPr>
          <p:nvPr/>
        </p:nvSpPr>
        <p:spPr>
          <a:xfrm>
            <a:off x="218090" y="3537618"/>
            <a:ext cx="1428932" cy="223444"/>
          </a:xfrm>
          <a:prstGeom prst="rect">
            <a:avLst/>
          </a:prstGeom>
        </p:spPr>
        <p:txBody>
          <a:bodyPr vert="horz" lIns="91440" tIns="45720" rIns="91440" bIns="45720" rtlCol="0" anchor="ctr">
            <a:noAutofit/>
          </a:bodyPr>
          <a:lstStyle>
            <a:lvl1pPr algn="l" defTabSz="1341150" rtl="0" eaLnBrk="1" latinLnBrk="0" hangingPunct="1">
              <a:lnSpc>
                <a:spcPct val="90000"/>
              </a:lnSpc>
              <a:spcBef>
                <a:spcPct val="0"/>
              </a:spcBef>
              <a:buNone/>
              <a:defRPr sz="3700" kern="1200">
                <a:solidFill>
                  <a:schemeClr val="bg1"/>
                </a:solidFill>
                <a:latin typeface="Century Gothic" panose="020B0502020202020204" pitchFamily="34" charset="0"/>
                <a:ea typeface="+mj-ea"/>
                <a:cs typeface="+mj-cs"/>
              </a:defRPr>
            </a:lvl1pPr>
          </a:lstStyle>
          <a:p>
            <a:r>
              <a:rPr lang="en-US" sz="1200" b="1" dirty="0">
                <a:latin typeface="Roboto" panose="02000000000000000000" pitchFamily="2" charset="0"/>
                <a:ea typeface="Roboto" panose="02000000000000000000" pitchFamily="2" charset="0"/>
                <a:cs typeface="Arial" panose="020B0604020202020204" pitchFamily="34" charset="0"/>
              </a:rPr>
              <a:t>Oxford</a:t>
            </a:r>
          </a:p>
        </p:txBody>
      </p:sp>
      <p:sp>
        <p:nvSpPr>
          <p:cNvPr id="18" name="TextBox 17">
            <a:extLst>
              <a:ext uri="{FF2B5EF4-FFF2-40B4-BE49-F238E27FC236}">
                <a16:creationId xmlns:a16="http://schemas.microsoft.com/office/drawing/2014/main" id="{9C68DC30-5A91-7921-00E0-1C609E483F66}"/>
              </a:ext>
            </a:extLst>
          </p:cNvPr>
          <p:cNvSpPr txBox="1"/>
          <p:nvPr/>
        </p:nvSpPr>
        <p:spPr>
          <a:xfrm>
            <a:off x="939323" y="3152683"/>
            <a:ext cx="3361807" cy="184666"/>
          </a:xfrm>
          <a:prstGeom prst="rect">
            <a:avLst/>
          </a:prstGeom>
          <a:noFill/>
        </p:spPr>
        <p:txBody>
          <a:bodyPr wrap="square" rtlCol="0">
            <a:spAutoFit/>
          </a:bodyPr>
          <a:lstStyle/>
          <a:p>
            <a:pPr algn="r"/>
            <a:r>
              <a:rPr lang="en-US" sz="600" dirty="0">
                <a:solidFill>
                  <a:schemeClr val="bg1"/>
                </a:solidFill>
                <a:latin typeface="Arial" panose="020B0604020202020204" pitchFamily="34" charset="0"/>
                <a:cs typeface="Arial" panose="020B0604020202020204" pitchFamily="34" charset="0"/>
              </a:rPr>
              <a:t>Source: </a:t>
            </a:r>
            <a:r>
              <a:rPr lang="en-US" sz="600" dirty="0" err="1">
                <a:solidFill>
                  <a:schemeClr val="bg1"/>
                </a:solidFill>
                <a:latin typeface="Arial" panose="020B0604020202020204" pitchFamily="34" charset="0"/>
                <a:cs typeface="Arial" panose="020B0604020202020204" pitchFamily="34" charset="0"/>
              </a:rPr>
              <a:t>CTPost</a:t>
            </a:r>
            <a:r>
              <a:rPr lang="en-US" sz="600" dirty="0">
                <a:solidFill>
                  <a:schemeClr val="bg1"/>
                </a:solidFill>
                <a:latin typeface="Arial" panose="020B0604020202020204" pitchFamily="34" charset="0"/>
                <a:cs typeface="Arial" panose="020B0604020202020204" pitchFamily="34" charset="0"/>
              </a:rPr>
              <a:t>, https://s.hdnux.com/photos/01/41/65/46/25647528/5/ratio3x2_1920.jpg</a:t>
            </a:r>
          </a:p>
        </p:txBody>
      </p:sp>
      <p:sp>
        <p:nvSpPr>
          <p:cNvPr id="19" name="TextBox 18">
            <a:extLst>
              <a:ext uri="{FF2B5EF4-FFF2-40B4-BE49-F238E27FC236}">
                <a16:creationId xmlns:a16="http://schemas.microsoft.com/office/drawing/2014/main" id="{4CEBBFBA-0B81-C3E4-4B2F-4A4AC0743E26}"/>
              </a:ext>
            </a:extLst>
          </p:cNvPr>
          <p:cNvSpPr txBox="1"/>
          <p:nvPr/>
        </p:nvSpPr>
        <p:spPr>
          <a:xfrm>
            <a:off x="8753310" y="5589666"/>
            <a:ext cx="1577303" cy="184666"/>
          </a:xfrm>
          <a:prstGeom prst="rect">
            <a:avLst/>
          </a:prstGeom>
          <a:noFill/>
        </p:spPr>
        <p:txBody>
          <a:bodyPr wrap="square" rtlCol="0">
            <a:spAutoFit/>
          </a:bodyPr>
          <a:lstStyle/>
          <a:p>
            <a:r>
              <a:rPr lang="en-US" sz="600" dirty="0">
                <a:solidFill>
                  <a:schemeClr val="bg1"/>
                </a:solidFill>
                <a:latin typeface="Arial" panose="020B0604020202020204" pitchFamily="34" charset="0"/>
                <a:cs typeface="Arial" panose="020B0604020202020204" pitchFamily="34" charset="0"/>
              </a:rPr>
              <a:t>Source: Fuss &amp; O’Neill</a:t>
            </a:r>
          </a:p>
        </p:txBody>
      </p:sp>
      <p:sp>
        <p:nvSpPr>
          <p:cNvPr id="20" name="TextBox 19">
            <a:extLst>
              <a:ext uri="{FF2B5EF4-FFF2-40B4-BE49-F238E27FC236}">
                <a16:creationId xmlns:a16="http://schemas.microsoft.com/office/drawing/2014/main" id="{C78BA199-B006-E58D-31DA-758203C93140}"/>
              </a:ext>
            </a:extLst>
          </p:cNvPr>
          <p:cNvSpPr txBox="1"/>
          <p:nvPr/>
        </p:nvSpPr>
        <p:spPr>
          <a:xfrm>
            <a:off x="4485698" y="5591060"/>
            <a:ext cx="3665525" cy="184666"/>
          </a:xfrm>
          <a:prstGeom prst="rect">
            <a:avLst/>
          </a:prstGeom>
          <a:noFill/>
        </p:spPr>
        <p:txBody>
          <a:bodyPr wrap="square" rtlCol="0">
            <a:spAutoFit/>
          </a:bodyPr>
          <a:lstStyle/>
          <a:p>
            <a:r>
              <a:rPr lang="en-US" sz="600" dirty="0">
                <a:solidFill>
                  <a:schemeClr val="bg1"/>
                </a:solidFill>
                <a:latin typeface="Arial" panose="020B0604020202020204" pitchFamily="34" charset="0"/>
                <a:cs typeface="Arial" panose="020B0604020202020204" pitchFamily="34" charset="0"/>
              </a:rPr>
              <a:t>Source: NYTimes, https://s.hdnux.com/photos/01/40/13/61/25214033/5/1920x0.jpg</a:t>
            </a:r>
          </a:p>
        </p:txBody>
      </p:sp>
    </p:spTree>
    <p:extLst>
      <p:ext uri="{BB962C8B-B14F-4D97-AF65-F5344CB8AC3E}">
        <p14:creationId xmlns:p14="http://schemas.microsoft.com/office/powerpoint/2010/main" val="1677927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grayscl/>
          </a:blip>
          <a:srcRect/>
          <a:stretch>
            <a:fillRect t="-17000" b="-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07013D-AF8C-4CD7-7616-248E7E1C473D}"/>
              </a:ext>
            </a:extLst>
          </p:cNvPr>
          <p:cNvSpPr/>
          <p:nvPr/>
        </p:nvSpPr>
        <p:spPr>
          <a:xfrm>
            <a:off x="0" y="0"/>
            <a:ext cx="12192000" cy="6858000"/>
          </a:xfrm>
          <a:prstGeom prst="rect">
            <a:avLst/>
          </a:prstGeom>
          <a:solidFill>
            <a:srgbClr val="004057">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649DC69-2B7B-9C1F-A88E-C89C6523D337}"/>
              </a:ext>
            </a:extLst>
          </p:cNvPr>
          <p:cNvSpPr>
            <a:spLocks noGrp="1"/>
          </p:cNvSpPr>
          <p:nvPr>
            <p:ph type="title"/>
          </p:nvPr>
        </p:nvSpPr>
        <p:spPr>
          <a:xfrm>
            <a:off x="739047" y="365125"/>
            <a:ext cx="10515600" cy="1325563"/>
          </a:xfrm>
        </p:spPr>
        <p:txBody>
          <a:bodyPr>
            <a:normAutofit/>
          </a:bodyPr>
          <a:lstStyle/>
          <a:p>
            <a:r>
              <a:rPr lang="en-US" b="1" dirty="0">
                <a:solidFill>
                  <a:schemeClr val="bg1"/>
                </a:solidFill>
                <a:latin typeface="Arial" panose="020B0604020202020204" pitchFamily="34" charset="0"/>
                <a:cs typeface="Arial" panose="020B0604020202020204" pitchFamily="34" charset="0"/>
              </a:rPr>
              <a:t>Study Goals</a:t>
            </a:r>
            <a:endParaRPr lang="en-US"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C8AC1F70-6657-E035-1134-B3C0A84B202C}"/>
              </a:ext>
            </a:extLst>
          </p:cNvPr>
          <p:cNvSpPr>
            <a:spLocks noGrp="1"/>
          </p:cNvSpPr>
          <p:nvPr>
            <p:ph idx="1"/>
          </p:nvPr>
        </p:nvSpPr>
        <p:spPr>
          <a:xfrm>
            <a:off x="739046" y="1938969"/>
            <a:ext cx="10784595" cy="6088827"/>
          </a:xfrm>
        </p:spPr>
        <p:txBody>
          <a:bodyPr>
            <a:noAutofit/>
          </a:bodyPr>
          <a:lstStyle/>
          <a:p>
            <a:pPr marL="344488" marR="0" lvl="0" indent="-344488"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Better understand </a:t>
            </a:r>
            <a:r>
              <a:rPr kumimoji="0" 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the increased frequency and severity of flooding (coastal, riverine, and drainage related flooding) and the associated challenges faced by Connecticut municipalities</a:t>
            </a:r>
          </a:p>
          <a:p>
            <a:pPr marL="344488" marR="0" lvl="0" indent="-344488"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Develop municipal and state-level policy, programmatic, and funding related recommendations that will help reduce the impacts of flooding on municipalities</a:t>
            </a:r>
          </a:p>
          <a:p>
            <a:pPr marL="344488" marR="0" lvl="0" indent="-344488"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dirty="0">
                <a:solidFill>
                  <a:prstClr val="white"/>
                </a:solidFill>
                <a:latin typeface="Arial" panose="020B0604020202020204" pitchFamily="34" charset="0"/>
                <a:cs typeface="Arial" panose="020B0604020202020204" pitchFamily="34" charset="0"/>
              </a:rPr>
              <a:t>Build on the existing flood resilience programs and initiatives in Connecticut</a:t>
            </a:r>
            <a:endParaRPr kumimoji="0" 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44488" marR="0" lvl="0" indent="-344488"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226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1" dirty="0">
                <a:latin typeface="Arial" panose="020B0604020202020204" pitchFamily="34" charset="0"/>
                <a:cs typeface="Arial" panose="020B0604020202020204" pitchFamily="34" charset="0"/>
              </a:rPr>
              <a:t>Project Team</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18090" y="1140643"/>
            <a:ext cx="10679296" cy="5061854"/>
          </a:xfrm>
        </p:spPr>
        <p:txBody>
          <a:bodyPr>
            <a:noAutofit/>
          </a:bodyPr>
          <a:lstStyle/>
          <a:p>
            <a:pPr marL="339725" indent="-339725">
              <a:spcBef>
                <a:spcPts val="0"/>
              </a:spcBef>
            </a:pPr>
            <a:r>
              <a:rPr lang="en-US" sz="2400" b="1" dirty="0">
                <a:latin typeface="Arial" panose="020B0604020202020204" pitchFamily="34" charset="0"/>
                <a:cs typeface="Arial" panose="020B0604020202020204" pitchFamily="34" charset="0"/>
              </a:rPr>
              <a:t>Connecticut Conference of Municipalities</a:t>
            </a:r>
          </a:p>
          <a:p>
            <a:pPr marL="796925" lvl="1" indent="-339725">
              <a:spcBef>
                <a:spcPts val="0"/>
              </a:spcBef>
            </a:pPr>
            <a:r>
              <a:rPr lang="en-US" dirty="0">
                <a:latin typeface="Arial" panose="020B0604020202020204" pitchFamily="34" charset="0"/>
                <a:cs typeface="Arial" panose="020B0604020202020204" pitchFamily="34" charset="0"/>
              </a:rPr>
              <a:t>Randy Collins, Project Lead</a:t>
            </a:r>
          </a:p>
          <a:p>
            <a:pPr marL="796925" lvl="1" indent="-339725">
              <a:spcBef>
                <a:spcPts val="0"/>
              </a:spcBef>
            </a:pPr>
            <a:r>
              <a:rPr lang="en-US" dirty="0">
                <a:latin typeface="Arial" panose="020B0604020202020204" pitchFamily="34" charset="0"/>
                <a:cs typeface="Arial" panose="020B0604020202020204" pitchFamily="34" charset="0"/>
              </a:rPr>
              <a:t>CCM Team</a:t>
            </a:r>
          </a:p>
          <a:p>
            <a:pPr marL="339725" indent="-339725">
              <a:spcBef>
                <a:spcPts val="0"/>
              </a:spcBef>
            </a:pPr>
            <a:r>
              <a:rPr lang="en-US" sz="2400" b="1" dirty="0">
                <a:latin typeface="Arial" panose="020B0604020202020204" pitchFamily="34" charset="0"/>
                <a:cs typeface="Arial" panose="020B0604020202020204" pitchFamily="34" charset="0"/>
              </a:rPr>
              <a:t>Fuss &amp; O’Neill</a:t>
            </a:r>
          </a:p>
          <a:p>
            <a:pPr marL="796925" lvl="1" indent="-339725">
              <a:spcBef>
                <a:spcPts val="0"/>
              </a:spcBef>
            </a:pPr>
            <a:r>
              <a:rPr lang="en-US" dirty="0">
                <a:latin typeface="Arial" panose="020B0604020202020204" pitchFamily="34" charset="0"/>
                <a:cs typeface="Arial" panose="020B0604020202020204" pitchFamily="34" charset="0"/>
              </a:rPr>
              <a:t>Erik Mas, PE, Project Manager</a:t>
            </a:r>
          </a:p>
          <a:p>
            <a:pPr marL="796925" lvl="1" indent="-339725">
              <a:spcBef>
                <a:spcPts val="0"/>
              </a:spcBef>
            </a:pPr>
            <a:r>
              <a:rPr lang="en-US" dirty="0">
                <a:latin typeface="Arial" panose="020B0604020202020204" pitchFamily="34" charset="0"/>
                <a:cs typeface="Arial" panose="020B0604020202020204" pitchFamily="34" charset="0"/>
              </a:rPr>
              <a:t>Chelsea Zakas, Environmental Planner</a:t>
            </a:r>
          </a:p>
          <a:p>
            <a:pPr marL="339725" indent="-339725">
              <a:spcBef>
                <a:spcPts val="0"/>
              </a:spcBef>
            </a:pPr>
            <a:r>
              <a:rPr lang="en-US" b="1" dirty="0">
                <a:latin typeface="Arial" panose="020B0604020202020204" pitchFamily="34" charset="0"/>
                <a:cs typeface="Arial" panose="020B0604020202020204" pitchFamily="34" charset="0"/>
              </a:rPr>
              <a:t>Resilient Land &amp; Water</a:t>
            </a:r>
          </a:p>
          <a:p>
            <a:pPr marL="796925" lvl="1" indent="-339725">
              <a:spcBef>
                <a:spcPts val="0"/>
              </a:spcBef>
            </a:pPr>
            <a:r>
              <a:rPr lang="en-US" dirty="0">
                <a:latin typeface="Arial" panose="020B0604020202020204" pitchFamily="34" charset="0"/>
                <a:cs typeface="Arial" panose="020B0604020202020204" pitchFamily="34" charset="0"/>
              </a:rPr>
              <a:t>David Murphy, PE, CFM</a:t>
            </a:r>
          </a:p>
          <a:p>
            <a:pPr marL="339725" indent="-339725">
              <a:spcBef>
                <a:spcPts val="0"/>
              </a:spcBef>
            </a:pPr>
            <a:r>
              <a:rPr lang="en-US" b="1" dirty="0">
                <a:latin typeface="Arial" panose="020B0604020202020204" pitchFamily="34" charset="0"/>
                <a:cs typeface="Arial" panose="020B0604020202020204" pitchFamily="34" charset="0"/>
              </a:rPr>
              <a:t>Dewberry</a:t>
            </a:r>
          </a:p>
          <a:p>
            <a:pPr marL="796925" lvl="1" indent="-339725">
              <a:spcBef>
                <a:spcPts val="0"/>
              </a:spcBef>
            </a:pPr>
            <a:r>
              <a:rPr lang="en-US" dirty="0">
                <a:latin typeface="Arial" panose="020B0604020202020204" pitchFamily="34" charset="0"/>
                <a:cs typeface="Arial" panose="020B0604020202020204" pitchFamily="34" charset="0"/>
              </a:rPr>
              <a:t>Scott Choquette, PE, CFM </a:t>
            </a:r>
          </a:p>
          <a:p>
            <a:pPr marL="339725" indent="-339725">
              <a:spcBef>
                <a:spcPts val="0"/>
              </a:spcBef>
            </a:pPr>
            <a:r>
              <a:rPr lang="en-US" sz="2400" b="1" dirty="0">
                <a:latin typeface="Arial" panose="020B0604020202020204" pitchFamily="34" charset="0"/>
                <a:cs typeface="Arial" panose="020B0604020202020204" pitchFamily="34" charset="0"/>
              </a:rPr>
              <a:t>Municipal Advisory Committee</a:t>
            </a:r>
          </a:p>
          <a:p>
            <a:pPr marL="796925" lvl="1" indent="-339725">
              <a:spcBef>
                <a:spcPts val="0"/>
              </a:spcBef>
            </a:pPr>
            <a:r>
              <a:rPr lang="en-US" sz="2000" dirty="0">
                <a:latin typeface="Arial" panose="020B0604020202020204" pitchFamily="34" charset="0"/>
                <a:cs typeface="Arial" panose="020B0604020202020204" pitchFamily="34" charset="0"/>
              </a:rPr>
              <a:t>Town of North Branford, Town of Guilford, City of Meriden</a:t>
            </a:r>
            <a:r>
              <a:rPr lang="en-US" sz="2000" dirty="0"/>
              <a:t>	</a:t>
            </a:r>
          </a:p>
        </p:txBody>
      </p:sp>
      <p:grpSp>
        <p:nvGrpSpPr>
          <p:cNvPr id="22" name="Group 21">
            <a:extLst>
              <a:ext uri="{FF2B5EF4-FFF2-40B4-BE49-F238E27FC236}">
                <a16:creationId xmlns:a16="http://schemas.microsoft.com/office/drawing/2014/main" id="{7A0E1E5E-BA8E-6AEF-4B22-1869F7BA99D6}"/>
              </a:ext>
            </a:extLst>
          </p:cNvPr>
          <p:cNvGrpSpPr/>
          <p:nvPr/>
        </p:nvGrpSpPr>
        <p:grpSpPr>
          <a:xfrm>
            <a:off x="7377961" y="1404019"/>
            <a:ext cx="4429072" cy="3755620"/>
            <a:chOff x="7146606" y="1260800"/>
            <a:chExt cx="4429072" cy="3755620"/>
          </a:xfrm>
        </p:grpSpPr>
        <p:pic>
          <p:nvPicPr>
            <p:cNvPr id="4" name="Picture 3">
              <a:extLst>
                <a:ext uri="{FF2B5EF4-FFF2-40B4-BE49-F238E27FC236}">
                  <a16:creationId xmlns:a16="http://schemas.microsoft.com/office/drawing/2014/main" id="{65F9861D-80FD-DAEA-AE51-7E7CAA1D9D48}"/>
                </a:ext>
              </a:extLst>
            </p:cNvPr>
            <p:cNvPicPr>
              <a:picLocks noChangeAspect="1"/>
            </p:cNvPicPr>
            <p:nvPr/>
          </p:nvPicPr>
          <p:blipFill rotWithShape="1">
            <a:blip r:embed="rId3"/>
            <a:srcRect l="7573" t="35654" r="10526" b="10986"/>
            <a:stretch/>
          </p:blipFill>
          <p:spPr>
            <a:xfrm>
              <a:off x="9271648" y="4359039"/>
              <a:ext cx="2304030" cy="415202"/>
            </a:xfrm>
            <a:prstGeom prst="rect">
              <a:avLst/>
            </a:prstGeom>
          </p:spPr>
        </p:pic>
        <p:pic>
          <p:nvPicPr>
            <p:cNvPr id="5" name="Picture 4" descr="A close-up of a logo&#10;&#10;Description automatically generated">
              <a:extLst>
                <a:ext uri="{FF2B5EF4-FFF2-40B4-BE49-F238E27FC236}">
                  <a16:creationId xmlns:a16="http://schemas.microsoft.com/office/drawing/2014/main" id="{A18D671C-F5B2-CD4F-D0A8-48609D6B6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7841" y="1260800"/>
              <a:ext cx="3127247" cy="822960"/>
            </a:xfrm>
            <a:prstGeom prst="rect">
              <a:avLst/>
            </a:prstGeom>
          </p:spPr>
        </p:pic>
        <p:pic>
          <p:nvPicPr>
            <p:cNvPr id="6" name="Picture 5" descr="A blue and green text on a black background&#10;&#10;Description automatically generated">
              <a:extLst>
                <a:ext uri="{FF2B5EF4-FFF2-40B4-BE49-F238E27FC236}">
                  <a16:creationId xmlns:a16="http://schemas.microsoft.com/office/drawing/2014/main" id="{4CB05CC2-6912-08BD-F0D8-9AE6B67D9B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9588" y="2813792"/>
              <a:ext cx="1575681" cy="640080"/>
            </a:xfrm>
            <a:prstGeom prst="rect">
              <a:avLst/>
            </a:prstGeom>
          </p:spPr>
        </p:pic>
        <p:pic>
          <p:nvPicPr>
            <p:cNvPr id="7" name="Picture 6" descr="A logo with black and orange text&#10;&#10;Description automatically generated">
              <a:extLst>
                <a:ext uri="{FF2B5EF4-FFF2-40B4-BE49-F238E27FC236}">
                  <a16:creationId xmlns:a16="http://schemas.microsoft.com/office/drawing/2014/main" id="{A819B5F4-A8BD-C77F-C8A0-5F05FF90A6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6606" y="4286028"/>
              <a:ext cx="1707078" cy="730392"/>
            </a:xfrm>
            <a:prstGeom prst="rect">
              <a:avLst/>
            </a:prstGeom>
          </p:spPr>
        </p:pic>
        <p:cxnSp>
          <p:nvCxnSpPr>
            <p:cNvPr id="10" name="Straight Connector 9">
              <a:extLst>
                <a:ext uri="{FF2B5EF4-FFF2-40B4-BE49-F238E27FC236}">
                  <a16:creationId xmlns:a16="http://schemas.microsoft.com/office/drawing/2014/main" id="{D8F19843-A1C5-2A26-F278-FDF7C101886F}"/>
                </a:ext>
              </a:extLst>
            </p:cNvPr>
            <p:cNvCxnSpPr>
              <a:cxnSpLocks/>
            </p:cNvCxnSpPr>
            <p:nvPr/>
          </p:nvCxnSpPr>
          <p:spPr>
            <a:xfrm>
              <a:off x="9103668" y="2171895"/>
              <a:ext cx="0" cy="505204"/>
            </a:xfrm>
            <a:prstGeom prst="line">
              <a:avLst/>
            </a:prstGeom>
            <a:ln w="19050">
              <a:solidFill>
                <a:srgbClr val="00669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36839F-7EE6-1904-6D9B-40BD12D70564}"/>
                </a:ext>
              </a:extLst>
            </p:cNvPr>
            <p:cNvCxnSpPr>
              <a:cxnSpLocks/>
            </p:cNvCxnSpPr>
            <p:nvPr/>
          </p:nvCxnSpPr>
          <p:spPr>
            <a:xfrm>
              <a:off x="9103668" y="3547168"/>
              <a:ext cx="0" cy="341786"/>
            </a:xfrm>
            <a:prstGeom prst="line">
              <a:avLst/>
            </a:prstGeom>
            <a:ln w="19050">
              <a:solidFill>
                <a:srgbClr val="00669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F35FC3D-6BE4-0D88-AAD3-1A420E0C25CB}"/>
                </a:ext>
              </a:extLst>
            </p:cNvPr>
            <p:cNvCxnSpPr>
              <a:cxnSpLocks/>
            </p:cNvCxnSpPr>
            <p:nvPr/>
          </p:nvCxnSpPr>
          <p:spPr>
            <a:xfrm>
              <a:off x="8000145" y="3883781"/>
              <a:ext cx="0" cy="341786"/>
            </a:xfrm>
            <a:prstGeom prst="line">
              <a:avLst/>
            </a:prstGeom>
            <a:ln w="19050">
              <a:solidFill>
                <a:srgbClr val="00669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9F89D6-BA8C-7423-3151-2C00C17AC140}"/>
                </a:ext>
              </a:extLst>
            </p:cNvPr>
            <p:cNvCxnSpPr>
              <a:cxnSpLocks/>
            </p:cNvCxnSpPr>
            <p:nvPr/>
          </p:nvCxnSpPr>
          <p:spPr>
            <a:xfrm>
              <a:off x="10225552" y="3888954"/>
              <a:ext cx="0" cy="341786"/>
            </a:xfrm>
            <a:prstGeom prst="line">
              <a:avLst/>
            </a:prstGeom>
            <a:ln w="19050">
              <a:solidFill>
                <a:srgbClr val="00669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5E2FDD-158C-B5CD-07ED-687F7A6AC29D}"/>
                </a:ext>
              </a:extLst>
            </p:cNvPr>
            <p:cNvCxnSpPr>
              <a:cxnSpLocks/>
            </p:cNvCxnSpPr>
            <p:nvPr/>
          </p:nvCxnSpPr>
          <p:spPr>
            <a:xfrm>
              <a:off x="8000145" y="3888954"/>
              <a:ext cx="2225407" cy="0"/>
            </a:xfrm>
            <a:prstGeom prst="line">
              <a:avLst/>
            </a:prstGeom>
            <a:ln w="19050">
              <a:solidFill>
                <a:srgbClr val="00669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6222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1" dirty="0">
                <a:latin typeface="Arial" panose="020B0604020202020204" pitchFamily="34" charset="0"/>
                <a:cs typeface="Arial" panose="020B0604020202020204" pitchFamily="34" charset="0"/>
              </a:rPr>
              <a:t>Partner Agencies &amp; Organizations</a:t>
            </a: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730A9D8-2CEE-94C6-AB12-E9F82D93BEFE}"/>
              </a:ext>
            </a:extLst>
          </p:cNvPr>
          <p:cNvSpPr txBox="1"/>
          <p:nvPr/>
        </p:nvSpPr>
        <p:spPr>
          <a:xfrm>
            <a:off x="8339769" y="1009271"/>
            <a:ext cx="3513088" cy="3600986"/>
          </a:xfrm>
          <a:prstGeom prst="rect">
            <a:avLst/>
          </a:prstGeom>
          <a:solidFill>
            <a:srgbClr val="006699">
              <a:alpha val="10196"/>
            </a:srgbClr>
          </a:solidFill>
          <a:ln w="12700">
            <a:solidFill>
              <a:srgbClr val="006699">
                <a:alpha val="89000"/>
              </a:srgbClr>
            </a:solidFill>
          </a:ln>
        </p:spPr>
        <p:txBody>
          <a:bodyPr wrap="square" lIns="182880" tIns="182880" rIns="182880" bIns="182880" rtlCol="0">
            <a:spAutoFit/>
          </a:bodyPr>
          <a:lstStyle/>
          <a:p>
            <a:pPr marL="342900" indent="-342900">
              <a:spcAft>
                <a:spcPts val="600"/>
              </a:spcAft>
              <a:buFont typeface="Arial" panose="020B0604020202020204" pitchFamily="34" charset="0"/>
              <a:buChar char="•"/>
            </a:pPr>
            <a:r>
              <a:rPr lang="en-US" sz="2000" b="1" dirty="0">
                <a:solidFill>
                  <a:srgbClr val="203864"/>
                </a:solidFill>
                <a:latin typeface="Arial" panose="020B0604020202020204" pitchFamily="34" charset="0"/>
                <a:ea typeface="Open Sans" panose="020B0606030504020204" pitchFamily="34" charset="0"/>
                <a:cs typeface="Arial" panose="020B0604020202020204" pitchFamily="34" charset="0"/>
              </a:rPr>
              <a:t>Offer statewide or regional perspective on flood resilience programs in Connecticut</a:t>
            </a:r>
          </a:p>
          <a:p>
            <a:pPr marL="342900" indent="-342900">
              <a:spcAft>
                <a:spcPts val="600"/>
              </a:spcAft>
              <a:buFont typeface="Arial" panose="020B0604020202020204" pitchFamily="34" charset="0"/>
              <a:buChar char="•"/>
            </a:pPr>
            <a:r>
              <a:rPr lang="en-US" sz="2000" b="1" dirty="0">
                <a:solidFill>
                  <a:srgbClr val="203864"/>
                </a:solidFill>
                <a:latin typeface="Arial" panose="020B0604020202020204" pitchFamily="34" charset="0"/>
                <a:ea typeface="Open Sans" panose="020B0606030504020204" pitchFamily="34" charset="0"/>
                <a:cs typeface="Arial" panose="020B0604020202020204" pitchFamily="34" charset="0"/>
              </a:rPr>
              <a:t>Help inform recommended actions</a:t>
            </a:r>
          </a:p>
          <a:p>
            <a:pPr marL="342900" indent="-342900">
              <a:spcAft>
                <a:spcPts val="600"/>
              </a:spcAft>
              <a:buFont typeface="Arial" panose="020B0604020202020204" pitchFamily="34" charset="0"/>
              <a:buChar char="•"/>
            </a:pPr>
            <a:r>
              <a:rPr lang="en-US" sz="2000" b="1" dirty="0">
                <a:solidFill>
                  <a:srgbClr val="203864"/>
                </a:solidFill>
                <a:latin typeface="Arial" panose="020B0604020202020204" pitchFamily="34" charset="0"/>
                <a:ea typeface="Open Sans" panose="020B0606030504020204" pitchFamily="34" charset="0"/>
                <a:cs typeface="Arial" panose="020B0604020202020204" pitchFamily="34" charset="0"/>
              </a:rPr>
              <a:t>Help implement programmatic and policy changes</a:t>
            </a:r>
          </a:p>
        </p:txBody>
      </p:sp>
      <p:sp>
        <p:nvSpPr>
          <p:cNvPr id="5" name="TextBox 4">
            <a:extLst>
              <a:ext uri="{FF2B5EF4-FFF2-40B4-BE49-F238E27FC236}">
                <a16:creationId xmlns:a16="http://schemas.microsoft.com/office/drawing/2014/main" id="{3FECA60C-D54B-3907-A011-60A713C730DE}"/>
              </a:ext>
            </a:extLst>
          </p:cNvPr>
          <p:cNvSpPr txBox="1"/>
          <p:nvPr/>
        </p:nvSpPr>
        <p:spPr>
          <a:xfrm>
            <a:off x="339143" y="1009271"/>
            <a:ext cx="7772400" cy="7671331"/>
          </a:xfrm>
          <a:prstGeom prst="rect">
            <a:avLst/>
          </a:prstGeom>
          <a:noFill/>
        </p:spPr>
        <p:txBody>
          <a:bodyPr wrap="square" numCol="2">
            <a:spAutoFit/>
          </a:bodyPr>
          <a:lstStyle/>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Mary Buchanan</a:t>
            </a:r>
            <a:r>
              <a:rPr lang="en-US" sz="1400" dirty="0">
                <a:solidFill>
                  <a:prstClr val="black"/>
                </a:solidFill>
                <a:latin typeface="Libre Franklin" pitchFamily="2" charset="0"/>
                <a:ea typeface="Roboto" panose="02000000000000000000" pitchFamily="2" charset="0"/>
              </a:rPr>
              <a:t>			</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CIRCA</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Nicole Govert</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CIRCA</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James O’Donnell	</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CIRCA</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John Truscinski</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CIRCA</a:t>
            </a:r>
          </a:p>
          <a:p>
            <a:pPr defTabSz="1144588">
              <a:spcBef>
                <a:spcPts val="300"/>
              </a:spcBef>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Dave Demchak </a:t>
            </a:r>
            <a:r>
              <a:rPr lang="en-US" sz="1400" b="1" dirty="0">
                <a:solidFill>
                  <a:prstClr val="black"/>
                </a:solidFill>
                <a:latin typeface="Libre Franklin" pitchFamily="2" charset="0"/>
                <a:ea typeface="Roboto" panose="02000000000000000000" pitchFamily="2" charset="0"/>
              </a:rPr>
              <a:t>	</a:t>
            </a:r>
            <a:r>
              <a:rPr lang="en-US" sz="1400" dirty="0">
                <a:solidFill>
                  <a:prstClr val="black"/>
                </a:solidFill>
                <a:latin typeface="Libre Franklin" pitchFamily="2" charset="0"/>
                <a:ea typeface="Roboto" panose="02000000000000000000" pitchFamily="2" charset="0"/>
              </a:rPr>
              <a:t>CIRMA</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Matt Hart</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CRCOG</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Caitlin Palmer</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CRCOG</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Heidi Samokar</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CRCOG</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Meghan Sloan</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MetroCOG</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Jim Larkin</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NECCOG</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Aaron Budris</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NVCOG</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Margot Burns</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RiverCOG</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Helen Zincavage</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SCCOG</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Laura Francis</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SCRCOG</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Francis Pickering</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WestCOG</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Jaclyn Reelick</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WestCOG</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Michael Towle</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WestCOG</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endPar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endParaRPr lang="en-US" sz="1400" b="1" dirty="0">
              <a:solidFill>
                <a:prstClr val="black"/>
              </a:solidFill>
              <a:latin typeface="Libre Franklin" pitchFamily="2" charset="0"/>
              <a:ea typeface="Roboto" panose="02000000000000000000" pitchFamily="2" charset="0"/>
            </a:endParaRP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endPar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endParaRPr lang="en-US" sz="1400" b="1" dirty="0">
              <a:solidFill>
                <a:prstClr val="black"/>
              </a:solidFill>
              <a:latin typeface="Libre Franklin" pitchFamily="2" charset="0"/>
              <a:ea typeface="Roboto" panose="02000000000000000000" pitchFamily="2" charset="0"/>
            </a:endParaRP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endPar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endParaRPr lang="en-US" sz="1400" b="1" dirty="0">
              <a:solidFill>
                <a:prstClr val="black"/>
              </a:solidFill>
              <a:latin typeface="Libre Franklin" pitchFamily="2" charset="0"/>
              <a:ea typeface="Roboto" panose="02000000000000000000" pitchFamily="2" charset="0"/>
            </a:endParaRP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endPar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endParaRPr lang="en-US" sz="1400" b="1" dirty="0">
              <a:solidFill>
                <a:prstClr val="black"/>
              </a:solidFill>
              <a:latin typeface="Libre Franklin" pitchFamily="2" charset="0"/>
              <a:ea typeface="Roboto" panose="02000000000000000000" pitchFamily="2" charset="0"/>
            </a:endParaRP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endPar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endParaRPr lang="en-US" sz="1400" b="1" dirty="0">
              <a:solidFill>
                <a:prstClr val="black"/>
              </a:solidFill>
              <a:latin typeface="Libre Franklin" pitchFamily="2" charset="0"/>
              <a:ea typeface="Roboto" panose="02000000000000000000" pitchFamily="2" charset="0"/>
            </a:endParaRP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endPar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endParaRPr lang="en-US" sz="1400" b="1" dirty="0">
              <a:solidFill>
                <a:prstClr val="black"/>
              </a:solidFill>
              <a:latin typeface="Libre Franklin" pitchFamily="2" charset="0"/>
              <a:ea typeface="Roboto" panose="02000000000000000000" pitchFamily="2" charset="0"/>
            </a:endParaRP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endPar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Jeff Caiola</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CT DEEP</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Rebecca French	</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CT DEEP</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Mary-beth Hart	</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CT DEEP</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Diane Ifkovic</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CT DEEP</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Brian Thompson	</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CT DEEP</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Sarah Watson	</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CT DEEP</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Jennifer Schneider</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CT DECD</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Stephanie Zessos</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CT DEMHS</a:t>
            </a:r>
          </a:p>
          <a:p>
            <a:pPr defTabSz="1144588">
              <a:spcBef>
                <a:spcPts val="300"/>
              </a:spcBef>
              <a:tabLst>
                <a:tab pos="457200" algn="l"/>
                <a:tab pos="495300" algn="l"/>
              </a:tabLst>
              <a:defRPr/>
            </a:pPr>
            <a:r>
              <a:rPr lang="en-US" sz="1400" b="1" dirty="0">
                <a:solidFill>
                  <a:prstClr val="black"/>
                </a:solidFill>
                <a:latin typeface="Libre Franklin" pitchFamily="2" charset="0"/>
                <a:ea typeface="Roboto" panose="02000000000000000000" pitchFamily="2" charset="0"/>
              </a:rPr>
              <a:t>Dominic Antonio</a:t>
            </a:r>
            <a:r>
              <a:rPr lang="en-US" sz="1400" dirty="0">
                <a:solidFill>
                  <a:prstClr val="black"/>
                </a:solidFill>
                <a:latin typeface="Libre Franklin" pitchFamily="2" charset="0"/>
                <a:ea typeface="Roboto" panose="02000000000000000000" pitchFamily="2" charset="0"/>
              </a:rPr>
              <a:t>	CT DOT</a:t>
            </a:r>
            <a:endParaRPr lang="en-US" sz="1400" b="1" dirty="0">
              <a:solidFill>
                <a:prstClr val="black"/>
              </a:solidFill>
              <a:latin typeface="Libre Franklin" pitchFamily="2" charset="0"/>
              <a:ea typeface="Roboto" panose="02000000000000000000" pitchFamily="2" charset="0"/>
            </a:endParaRP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Michael Hogan</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CT DOT</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Daniel Imig</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CT DOT</a:t>
            </a:r>
            <a:endParaRPr lang="en-US" sz="1400" b="1" dirty="0">
              <a:solidFill>
                <a:prstClr val="black"/>
              </a:solidFill>
              <a:latin typeface="Libre Franklin" pitchFamily="2" charset="0"/>
              <a:ea typeface="Roboto" panose="02000000000000000000" pitchFamily="2" charset="0"/>
            </a:endParaRP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lang="en-US" sz="1400" b="1" dirty="0">
                <a:solidFill>
                  <a:prstClr val="black"/>
                </a:solidFill>
                <a:latin typeface="Libre Franklin" pitchFamily="2" charset="0"/>
                <a:ea typeface="Roboto" panose="02000000000000000000" pitchFamily="2" charset="0"/>
              </a:rPr>
              <a:t>Emily Pysh</a:t>
            </a:r>
            <a:r>
              <a:rPr lang="en-US" sz="1400" dirty="0">
                <a:solidFill>
                  <a:prstClr val="black"/>
                </a:solidFill>
                <a:latin typeface="Libre Franklin" pitchFamily="2" charset="0"/>
                <a:ea typeface="Roboto" panose="02000000000000000000" pitchFamily="2" charset="0"/>
              </a:rPr>
              <a:t>			CT DOT</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James Desantos</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CT Green Bank</a:t>
            </a:r>
          </a:p>
          <a:p>
            <a:pPr defTabSz="1144588">
              <a:spcBef>
                <a:spcPts val="300"/>
              </a:spcBef>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Ashley Stewart	</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CT Green Bank</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Leigh Whelpton</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CT Green Bank</a:t>
            </a:r>
            <a:endPar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Rebecca Dahl</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CT OPM</a:t>
            </a: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r>
              <a:rPr kumimoji="0" lang="en-US" sz="1400" b="1"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Joanna Wozniak-Brown</a:t>
            </a:r>
            <a:r>
              <a:rPr kumimoji="0" lang="en-US" sz="1400" b="0" i="0" u="none" strike="noStrike" kern="1200" cap="none" spc="0" normalizeH="0" baseline="0" noProof="0" dirty="0">
                <a:ln>
                  <a:noFill/>
                </a:ln>
                <a:solidFill>
                  <a:prstClr val="black"/>
                </a:solidFill>
                <a:effectLst/>
                <a:uLnTx/>
                <a:uFillTx/>
                <a:latin typeface="Libre Franklin" pitchFamily="2" charset="0"/>
                <a:ea typeface="Roboto" panose="02000000000000000000" pitchFamily="2" charset="0"/>
                <a:cs typeface="+mn-cs"/>
              </a:rPr>
              <a:t>	CT OPM</a:t>
            </a:r>
            <a:endParaRPr lang="en-US" sz="1400" b="1" dirty="0">
              <a:solidFill>
                <a:prstClr val="black"/>
              </a:solidFill>
              <a:latin typeface="Libre Franklin" pitchFamily="2" charset="0"/>
              <a:ea typeface="Roboto" panose="02000000000000000000" pitchFamily="2" charset="0"/>
            </a:endParaRPr>
          </a:p>
          <a:p>
            <a:pPr marL="0" marR="0" lvl="0" indent="0" algn="l" defTabSz="457200" rtl="0" eaLnBrk="1" fontAlgn="auto" latinLnBrk="0" hangingPunct="1">
              <a:lnSpc>
                <a:spcPct val="100000"/>
              </a:lnSpc>
              <a:spcBef>
                <a:spcPts val="300"/>
              </a:spcBef>
              <a:spcAft>
                <a:spcPts val="0"/>
              </a:spcAft>
              <a:buClrTx/>
              <a:buSzTx/>
              <a:buFontTx/>
              <a:buNone/>
              <a:tabLst>
                <a:tab pos="457200" algn="l"/>
                <a:tab pos="495300" algn="l"/>
              </a:tabLst>
              <a:defRPr/>
            </a:pPr>
            <a:endParaRPr lang="en-US" sz="1400" dirty="0">
              <a:solidFill>
                <a:prstClr val="black"/>
              </a:solidFill>
              <a:latin typeface="Libre Franklin" pitchFamily="2" charset="0"/>
              <a:ea typeface="Roboto" panose="02000000000000000000" pitchFamily="2" charset="0"/>
            </a:endParaRPr>
          </a:p>
        </p:txBody>
      </p:sp>
    </p:spTree>
    <p:extLst>
      <p:ext uri="{BB962C8B-B14F-4D97-AF65-F5344CB8AC3E}">
        <p14:creationId xmlns:p14="http://schemas.microsoft.com/office/powerpoint/2010/main" val="496949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66CE397-EE55-E051-6B90-80F3B84AB4A7}"/>
              </a:ext>
            </a:extLst>
          </p:cNvPr>
          <p:cNvSpPr>
            <a:spLocks noGrp="1"/>
          </p:cNvSpPr>
          <p:nvPr>
            <p:ph type="title"/>
          </p:nvPr>
        </p:nvSpPr>
        <p:spPr>
          <a:xfrm>
            <a:off x="218090" y="165539"/>
            <a:ext cx="11755820" cy="543909"/>
          </a:xfrm>
        </p:spPr>
        <p:txBody>
          <a:bodyPr>
            <a:noAutofit/>
          </a:bodyPr>
          <a:lstStyle/>
          <a:p>
            <a:pPr algn="l"/>
            <a:r>
              <a:rPr lang="en-US" b="1" dirty="0">
                <a:latin typeface="Arial" panose="020B0604020202020204" pitchFamily="34" charset="0"/>
                <a:cs typeface="Arial" panose="020B0604020202020204" pitchFamily="34" charset="0"/>
              </a:rPr>
              <a:t>Project Approach</a:t>
            </a:r>
            <a:endParaRPr lang="en-US" dirty="0">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0DFE9E67-CB2C-A2B8-5D42-D67254370321}"/>
              </a:ext>
            </a:extLst>
          </p:cNvPr>
          <p:cNvGrpSpPr/>
          <p:nvPr/>
        </p:nvGrpSpPr>
        <p:grpSpPr>
          <a:xfrm>
            <a:off x="326160" y="1566155"/>
            <a:ext cx="10132161" cy="4108254"/>
            <a:chOff x="1361747" y="1566155"/>
            <a:chExt cx="10132161" cy="4108254"/>
          </a:xfrm>
        </p:grpSpPr>
        <p:grpSp>
          <p:nvGrpSpPr>
            <p:cNvPr id="17" name="Group 16">
              <a:extLst>
                <a:ext uri="{FF2B5EF4-FFF2-40B4-BE49-F238E27FC236}">
                  <a16:creationId xmlns:a16="http://schemas.microsoft.com/office/drawing/2014/main" id="{3EFD2E52-CA5B-8615-9D94-6B31B09F3DA6}"/>
                </a:ext>
              </a:extLst>
            </p:cNvPr>
            <p:cNvGrpSpPr/>
            <p:nvPr/>
          </p:nvGrpSpPr>
          <p:grpSpPr>
            <a:xfrm>
              <a:off x="1361747" y="1566155"/>
              <a:ext cx="10053505" cy="2385000"/>
              <a:chOff x="1361747" y="1566155"/>
              <a:chExt cx="10053505" cy="2385000"/>
            </a:xfrm>
          </p:grpSpPr>
          <p:sp>
            <p:nvSpPr>
              <p:cNvPr id="19" name="Rectangle 18" descr="Online meeting with solid fill">
                <a:extLst>
                  <a:ext uri="{FF2B5EF4-FFF2-40B4-BE49-F238E27FC236}">
                    <a16:creationId xmlns:a16="http://schemas.microsoft.com/office/drawing/2014/main" id="{CD8D4D67-AAEE-A1E6-7BD8-7EDD5317F42D}"/>
                  </a:ext>
                </a:extLst>
              </p:cNvPr>
              <p:cNvSpPr/>
              <p:nvPr/>
            </p:nvSpPr>
            <p:spPr>
              <a:xfrm>
                <a:off x="1361747" y="1800155"/>
                <a:ext cx="630000" cy="630000"/>
              </a:xfrm>
              <a:prstGeom prst="rect">
                <a:avLst/>
              </a:prstGeom>
              <a:blipFill>
                <a:blip r:embed="rId2">
                  <a:biLevel thresh="25000"/>
                  <a:extLs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Rectangle: Diagonal Corners Rounded 20">
                <a:extLst>
                  <a:ext uri="{FF2B5EF4-FFF2-40B4-BE49-F238E27FC236}">
                    <a16:creationId xmlns:a16="http://schemas.microsoft.com/office/drawing/2014/main" id="{9A6D5638-C46A-50CC-0E0B-8096252C377B}"/>
                  </a:ext>
                </a:extLst>
              </p:cNvPr>
              <p:cNvSpPr/>
              <p:nvPr/>
            </p:nvSpPr>
            <p:spPr>
              <a:xfrm>
                <a:off x="3242747" y="1566155"/>
                <a:ext cx="1098000" cy="1098000"/>
              </a:xfrm>
              <a:prstGeom prst="round2DiagRect">
                <a:avLst>
                  <a:gd name="adj1" fmla="val 29727"/>
                  <a:gd name="adj2" fmla="val 0"/>
                </a:avLst>
              </a:prstGeom>
              <a:solidFill>
                <a:srgbClr val="006699"/>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Rectangle 21" descr="Books">
                <a:extLst>
                  <a:ext uri="{FF2B5EF4-FFF2-40B4-BE49-F238E27FC236}">
                    <a16:creationId xmlns:a16="http://schemas.microsoft.com/office/drawing/2014/main" id="{C70D0DAF-E51F-3A01-E13B-4E49988240EB}"/>
                  </a:ext>
                </a:extLst>
              </p:cNvPr>
              <p:cNvSpPr/>
              <p:nvPr/>
            </p:nvSpPr>
            <p:spPr>
              <a:xfrm>
                <a:off x="3476747" y="1800155"/>
                <a:ext cx="630000" cy="630000"/>
              </a:xfrm>
              <a:prstGeom prst="rect">
                <a:avLst/>
              </a:prstGeom>
              <a:blipFill>
                <a:blip r:embed="rId4">
                  <a:biLevel thresh="5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3" name="Freeform: Shape 22">
                <a:extLst>
                  <a:ext uri="{FF2B5EF4-FFF2-40B4-BE49-F238E27FC236}">
                    <a16:creationId xmlns:a16="http://schemas.microsoft.com/office/drawing/2014/main" id="{37EDCCD0-D034-92AD-29F6-5DB88C86673B}"/>
                  </a:ext>
                </a:extLst>
              </p:cNvPr>
              <p:cNvSpPr/>
              <p:nvPr/>
            </p:nvSpPr>
            <p:spPr>
              <a:xfrm>
                <a:off x="2891747" y="3006155"/>
                <a:ext cx="1800000" cy="945000"/>
              </a:xfrm>
              <a:custGeom>
                <a:avLst/>
                <a:gdLst>
                  <a:gd name="connsiteX0" fmla="*/ 0 w 1800000"/>
                  <a:gd name="connsiteY0" fmla="*/ 0 h 945000"/>
                  <a:gd name="connsiteX1" fmla="*/ 1800000 w 1800000"/>
                  <a:gd name="connsiteY1" fmla="*/ 0 h 945000"/>
                  <a:gd name="connsiteX2" fmla="*/ 1800000 w 1800000"/>
                  <a:gd name="connsiteY2" fmla="*/ 945000 h 945000"/>
                  <a:gd name="connsiteX3" fmla="*/ 0 w 1800000"/>
                  <a:gd name="connsiteY3" fmla="*/ 945000 h 945000"/>
                  <a:gd name="connsiteX4" fmla="*/ 0 w 1800000"/>
                  <a:gd name="connsiteY4" fmla="*/ 0 h 94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945000">
                    <a:moveTo>
                      <a:pt x="0" y="0"/>
                    </a:moveTo>
                    <a:lnTo>
                      <a:pt x="1800000" y="0"/>
                    </a:lnTo>
                    <a:lnTo>
                      <a:pt x="1800000" y="945000"/>
                    </a:lnTo>
                    <a:lnTo>
                      <a:pt x="0" y="94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cap="all" dirty="0">
                    <a:solidFill>
                      <a:srgbClr val="006699"/>
                    </a:solidFill>
                    <a:latin typeface="Arial" panose="020B0604020202020204" pitchFamily="34" charset="0"/>
                    <a:ea typeface="Open Sans" panose="020B0606030504020204" pitchFamily="34" charset="0"/>
                    <a:cs typeface="Arial" panose="020B0604020202020204" pitchFamily="34" charset="0"/>
                  </a:rPr>
                  <a:t>1. Background Information Review and Summary</a:t>
                </a:r>
              </a:p>
            </p:txBody>
          </p:sp>
          <p:sp>
            <p:nvSpPr>
              <p:cNvPr id="24" name="Rectangle: Diagonal Corners Rounded 23">
                <a:extLst>
                  <a:ext uri="{FF2B5EF4-FFF2-40B4-BE49-F238E27FC236}">
                    <a16:creationId xmlns:a16="http://schemas.microsoft.com/office/drawing/2014/main" id="{EDC9646B-350A-3077-93F4-59E9ECDA22A4}"/>
                  </a:ext>
                </a:extLst>
              </p:cNvPr>
              <p:cNvSpPr/>
              <p:nvPr/>
            </p:nvSpPr>
            <p:spPr>
              <a:xfrm>
                <a:off x="5357748" y="1566155"/>
                <a:ext cx="1098000" cy="1098000"/>
              </a:xfrm>
              <a:prstGeom prst="round2DiagRect">
                <a:avLst>
                  <a:gd name="adj1" fmla="val 29727"/>
                  <a:gd name="adj2" fmla="val 0"/>
                </a:avLst>
              </a:prstGeom>
              <a:solidFill>
                <a:srgbClr val="006699"/>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5" name="Rectangle 24" descr="Clipboard Checked with solid fill">
                <a:extLst>
                  <a:ext uri="{FF2B5EF4-FFF2-40B4-BE49-F238E27FC236}">
                    <a16:creationId xmlns:a16="http://schemas.microsoft.com/office/drawing/2014/main" id="{8EE131C6-D781-4178-E957-B43560D2392B}"/>
                  </a:ext>
                </a:extLst>
              </p:cNvPr>
              <p:cNvSpPr/>
              <p:nvPr/>
            </p:nvSpPr>
            <p:spPr>
              <a:xfrm>
                <a:off x="5591748" y="1800155"/>
                <a:ext cx="630000" cy="630000"/>
              </a:xfrm>
              <a:prstGeom prst="rect">
                <a:avLst/>
              </a:prstGeom>
              <a:blipFill>
                <a:blip r:embed="rId6">
                  <a:biLevel thresh="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6" name="Freeform: Shape 25">
                <a:extLst>
                  <a:ext uri="{FF2B5EF4-FFF2-40B4-BE49-F238E27FC236}">
                    <a16:creationId xmlns:a16="http://schemas.microsoft.com/office/drawing/2014/main" id="{1A165030-65E9-805F-49CD-CA02C11DB216}"/>
                  </a:ext>
                </a:extLst>
              </p:cNvPr>
              <p:cNvSpPr/>
              <p:nvPr/>
            </p:nvSpPr>
            <p:spPr>
              <a:xfrm>
                <a:off x="5006748" y="3006155"/>
                <a:ext cx="1800000" cy="945000"/>
              </a:xfrm>
              <a:custGeom>
                <a:avLst/>
                <a:gdLst>
                  <a:gd name="connsiteX0" fmla="*/ 0 w 1800000"/>
                  <a:gd name="connsiteY0" fmla="*/ 0 h 945000"/>
                  <a:gd name="connsiteX1" fmla="*/ 1800000 w 1800000"/>
                  <a:gd name="connsiteY1" fmla="*/ 0 h 945000"/>
                  <a:gd name="connsiteX2" fmla="*/ 1800000 w 1800000"/>
                  <a:gd name="connsiteY2" fmla="*/ 945000 h 945000"/>
                  <a:gd name="connsiteX3" fmla="*/ 0 w 1800000"/>
                  <a:gd name="connsiteY3" fmla="*/ 945000 h 945000"/>
                  <a:gd name="connsiteX4" fmla="*/ 0 w 1800000"/>
                  <a:gd name="connsiteY4" fmla="*/ 0 h 94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945000">
                    <a:moveTo>
                      <a:pt x="0" y="0"/>
                    </a:moveTo>
                    <a:lnTo>
                      <a:pt x="1800000" y="0"/>
                    </a:lnTo>
                    <a:lnTo>
                      <a:pt x="1800000" y="945000"/>
                    </a:lnTo>
                    <a:lnTo>
                      <a:pt x="0" y="94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11200">
                  <a:spcBef>
                    <a:spcPct val="0"/>
                  </a:spcBef>
                  <a:spcAft>
                    <a:spcPct val="35000"/>
                  </a:spcAft>
                  <a:defRPr cap="all"/>
                </a:pPr>
                <a:r>
                  <a:rPr lang="en-US" sz="1600" b="1" cap="all" dirty="0">
                    <a:solidFill>
                      <a:srgbClr val="006699"/>
                    </a:solidFill>
                    <a:latin typeface="Arial" panose="020B0604020202020204" pitchFamily="34" charset="0"/>
                    <a:ea typeface="Open Sans" panose="020B0606030504020204" pitchFamily="34" charset="0"/>
                    <a:cs typeface="Arial" panose="020B0604020202020204" pitchFamily="34" charset="0"/>
                  </a:rPr>
                  <a:t>2. Municipal FLOODING Survey</a:t>
                </a:r>
              </a:p>
            </p:txBody>
          </p:sp>
          <p:sp>
            <p:nvSpPr>
              <p:cNvPr id="27" name="Rectangle: Diagonal Corners Rounded 26">
                <a:extLst>
                  <a:ext uri="{FF2B5EF4-FFF2-40B4-BE49-F238E27FC236}">
                    <a16:creationId xmlns:a16="http://schemas.microsoft.com/office/drawing/2014/main" id="{B374B886-54D0-DF85-E851-55D797C93F21}"/>
                  </a:ext>
                </a:extLst>
              </p:cNvPr>
              <p:cNvSpPr/>
              <p:nvPr/>
            </p:nvSpPr>
            <p:spPr>
              <a:xfrm>
                <a:off x="7472748" y="1566155"/>
                <a:ext cx="1098000" cy="1098000"/>
              </a:xfrm>
              <a:prstGeom prst="round2DiagRect">
                <a:avLst>
                  <a:gd name="adj1" fmla="val 29727"/>
                  <a:gd name="adj2" fmla="val 0"/>
                </a:avLst>
              </a:prstGeom>
              <a:solidFill>
                <a:srgbClr val="006699"/>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8" name="Rectangle 27" descr="Meeting">
                <a:extLst>
                  <a:ext uri="{FF2B5EF4-FFF2-40B4-BE49-F238E27FC236}">
                    <a16:creationId xmlns:a16="http://schemas.microsoft.com/office/drawing/2014/main" id="{864158C8-2CC5-2177-A4E4-362E2ED674DD}"/>
                  </a:ext>
                </a:extLst>
              </p:cNvPr>
              <p:cNvSpPr/>
              <p:nvPr/>
            </p:nvSpPr>
            <p:spPr>
              <a:xfrm>
                <a:off x="7706748" y="1800155"/>
                <a:ext cx="630000" cy="630000"/>
              </a:xfrm>
              <a:prstGeom prst="rect">
                <a:avLst/>
              </a:prstGeom>
              <a:blipFill>
                <a:blip r:embed="rId8">
                  <a:biLevel thresh="50000"/>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9" name="Freeform: Shape 28">
                <a:extLst>
                  <a:ext uri="{FF2B5EF4-FFF2-40B4-BE49-F238E27FC236}">
                    <a16:creationId xmlns:a16="http://schemas.microsoft.com/office/drawing/2014/main" id="{6E76AEA9-8E43-D21C-DF1E-BAA52582C1F9}"/>
                  </a:ext>
                </a:extLst>
              </p:cNvPr>
              <p:cNvSpPr/>
              <p:nvPr/>
            </p:nvSpPr>
            <p:spPr>
              <a:xfrm>
                <a:off x="7121748" y="3006155"/>
                <a:ext cx="1800000" cy="945000"/>
              </a:xfrm>
              <a:custGeom>
                <a:avLst/>
                <a:gdLst>
                  <a:gd name="connsiteX0" fmla="*/ 0 w 1800000"/>
                  <a:gd name="connsiteY0" fmla="*/ 0 h 945000"/>
                  <a:gd name="connsiteX1" fmla="*/ 1800000 w 1800000"/>
                  <a:gd name="connsiteY1" fmla="*/ 0 h 945000"/>
                  <a:gd name="connsiteX2" fmla="*/ 1800000 w 1800000"/>
                  <a:gd name="connsiteY2" fmla="*/ 945000 h 945000"/>
                  <a:gd name="connsiteX3" fmla="*/ 0 w 1800000"/>
                  <a:gd name="connsiteY3" fmla="*/ 945000 h 945000"/>
                  <a:gd name="connsiteX4" fmla="*/ 0 w 1800000"/>
                  <a:gd name="connsiteY4" fmla="*/ 0 h 94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945000">
                    <a:moveTo>
                      <a:pt x="0" y="0"/>
                    </a:moveTo>
                    <a:lnTo>
                      <a:pt x="1800000" y="0"/>
                    </a:lnTo>
                    <a:lnTo>
                      <a:pt x="1800000" y="945000"/>
                    </a:lnTo>
                    <a:lnTo>
                      <a:pt x="0" y="94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cap="all" dirty="0">
                    <a:solidFill>
                      <a:srgbClr val="006699"/>
                    </a:solidFill>
                    <a:latin typeface="Arial" panose="020B0604020202020204" pitchFamily="34" charset="0"/>
                    <a:ea typeface="Open Sans" panose="020B0606030504020204" pitchFamily="34" charset="0"/>
                    <a:cs typeface="Arial" panose="020B0604020202020204" pitchFamily="34" charset="0"/>
                  </a:rPr>
                  <a:t>3. PARTNER AGENCY &amp; ORGANIZATION Meetings</a:t>
                </a:r>
              </a:p>
            </p:txBody>
          </p:sp>
          <p:sp>
            <p:nvSpPr>
              <p:cNvPr id="30" name="Rectangle: Diagonal Corners Rounded 29">
                <a:extLst>
                  <a:ext uri="{FF2B5EF4-FFF2-40B4-BE49-F238E27FC236}">
                    <a16:creationId xmlns:a16="http://schemas.microsoft.com/office/drawing/2014/main" id="{51997CE2-903F-29A7-2E24-178E6A38045E}"/>
                  </a:ext>
                </a:extLst>
              </p:cNvPr>
              <p:cNvSpPr/>
              <p:nvPr/>
            </p:nvSpPr>
            <p:spPr>
              <a:xfrm>
                <a:off x="9777000" y="1566155"/>
                <a:ext cx="1098000" cy="1098000"/>
              </a:xfrm>
              <a:prstGeom prst="round2DiagRect">
                <a:avLst>
                  <a:gd name="adj1" fmla="val 29727"/>
                  <a:gd name="adj2" fmla="val 0"/>
                </a:avLst>
              </a:prstGeom>
              <a:solidFill>
                <a:srgbClr val="006699"/>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1" name="Rectangle 30" descr="Document with solid fill">
                <a:extLst>
                  <a:ext uri="{FF2B5EF4-FFF2-40B4-BE49-F238E27FC236}">
                    <a16:creationId xmlns:a16="http://schemas.microsoft.com/office/drawing/2014/main" id="{42CBD94B-910F-8D5B-DD6D-DB8BE605A3FD}"/>
                  </a:ext>
                </a:extLst>
              </p:cNvPr>
              <p:cNvSpPr/>
              <p:nvPr/>
            </p:nvSpPr>
            <p:spPr>
              <a:xfrm>
                <a:off x="10011000" y="1800155"/>
                <a:ext cx="630000" cy="630000"/>
              </a:xfrm>
              <a:prstGeom prst="rect">
                <a:avLst/>
              </a:prstGeom>
              <a:blipFill>
                <a:blip r:embed="rId10">
                  <a:biLevel thresh="50000"/>
                  <a:extLst>
                    <a:ext uri="{96DAC541-7B7A-43D3-8B79-37D633B846F1}">
                      <asvg:svgBlip xmlns:asvg="http://schemas.microsoft.com/office/drawing/2016/SVG/main" r:embed="rId11"/>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2" name="Freeform: Shape 31">
                <a:extLst>
                  <a:ext uri="{FF2B5EF4-FFF2-40B4-BE49-F238E27FC236}">
                    <a16:creationId xmlns:a16="http://schemas.microsoft.com/office/drawing/2014/main" id="{4AB44C7F-7FAA-056A-59A6-50A018C096D4}"/>
                  </a:ext>
                </a:extLst>
              </p:cNvPr>
              <p:cNvSpPr/>
              <p:nvPr/>
            </p:nvSpPr>
            <p:spPr>
              <a:xfrm>
                <a:off x="9236748" y="3006155"/>
                <a:ext cx="2178504" cy="945000"/>
              </a:xfrm>
              <a:custGeom>
                <a:avLst/>
                <a:gdLst>
                  <a:gd name="connsiteX0" fmla="*/ 0 w 2178504"/>
                  <a:gd name="connsiteY0" fmla="*/ 0 h 945000"/>
                  <a:gd name="connsiteX1" fmla="*/ 2178504 w 2178504"/>
                  <a:gd name="connsiteY1" fmla="*/ 0 h 945000"/>
                  <a:gd name="connsiteX2" fmla="*/ 2178504 w 2178504"/>
                  <a:gd name="connsiteY2" fmla="*/ 945000 h 945000"/>
                  <a:gd name="connsiteX3" fmla="*/ 0 w 2178504"/>
                  <a:gd name="connsiteY3" fmla="*/ 945000 h 945000"/>
                  <a:gd name="connsiteX4" fmla="*/ 0 w 2178504"/>
                  <a:gd name="connsiteY4" fmla="*/ 0 h 94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504" h="945000">
                    <a:moveTo>
                      <a:pt x="0" y="0"/>
                    </a:moveTo>
                    <a:lnTo>
                      <a:pt x="2178504" y="0"/>
                    </a:lnTo>
                    <a:lnTo>
                      <a:pt x="2178504" y="945000"/>
                    </a:lnTo>
                    <a:lnTo>
                      <a:pt x="0" y="94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cap="all" dirty="0">
                    <a:solidFill>
                      <a:srgbClr val="006699"/>
                    </a:solidFill>
                    <a:latin typeface="Arial" panose="020B0604020202020204" pitchFamily="34" charset="0"/>
                    <a:ea typeface="Open Sans" panose="020B0606030504020204" pitchFamily="34" charset="0"/>
                    <a:cs typeface="Arial" panose="020B0604020202020204" pitchFamily="34" charset="0"/>
                  </a:rPr>
                  <a:t>4. Study REPORT &amp; Recommendations </a:t>
                </a:r>
              </a:p>
            </p:txBody>
          </p:sp>
        </p:grpSp>
        <p:sp>
          <p:nvSpPr>
            <p:cNvPr id="2" name="TextBox 1">
              <a:extLst>
                <a:ext uri="{FF2B5EF4-FFF2-40B4-BE49-F238E27FC236}">
                  <a16:creationId xmlns:a16="http://schemas.microsoft.com/office/drawing/2014/main" id="{A538C1B9-970A-3CFD-D1F0-3D22C3B46298}"/>
                </a:ext>
              </a:extLst>
            </p:cNvPr>
            <p:cNvSpPr txBox="1"/>
            <p:nvPr/>
          </p:nvSpPr>
          <p:spPr>
            <a:xfrm>
              <a:off x="2911844" y="4824690"/>
              <a:ext cx="1694375" cy="830997"/>
            </a:xfrm>
            <a:prstGeom prst="rect">
              <a:avLst/>
            </a:prstGeom>
            <a:noFill/>
          </p:spPr>
          <p:txBody>
            <a:bodyPr wrap="square" rtlCol="0">
              <a:spAutoFit/>
            </a:bodyPr>
            <a:lstStyle/>
            <a:p>
              <a:pPr algn="ctr"/>
              <a:r>
                <a:rPr lang="en-US" sz="1600" b="1" dirty="0">
                  <a:solidFill>
                    <a:srgbClr val="00B050"/>
                  </a:solidFill>
                  <a:latin typeface="Arial" panose="020B0604020202020204" pitchFamily="34" charset="0"/>
                  <a:ea typeface="Open Sans" panose="020B0606030504020204" pitchFamily="34" charset="0"/>
                  <a:cs typeface="Arial" panose="020B0604020202020204" pitchFamily="34" charset="0"/>
                </a:rPr>
                <a:t>Tech Memo #1</a:t>
              </a:r>
            </a:p>
            <a:p>
              <a:pPr algn="ctr"/>
              <a:r>
                <a:rPr lang="en-US" sz="1600" dirty="0">
                  <a:solidFill>
                    <a:srgbClr val="00B050"/>
                  </a:solidFill>
                  <a:latin typeface="Arial" panose="020B0604020202020204" pitchFamily="34" charset="0"/>
                  <a:ea typeface="Open Sans" panose="020B0606030504020204" pitchFamily="34" charset="0"/>
                  <a:cs typeface="Arial" panose="020B0604020202020204" pitchFamily="34" charset="0"/>
                </a:rPr>
                <a:t>January </a:t>
              </a:r>
            </a:p>
            <a:p>
              <a:pPr algn="ctr"/>
              <a:r>
                <a:rPr lang="en-US" sz="1600" dirty="0">
                  <a:solidFill>
                    <a:srgbClr val="00B050"/>
                  </a:solidFill>
                  <a:latin typeface="Arial" panose="020B0604020202020204" pitchFamily="34" charset="0"/>
                  <a:ea typeface="Open Sans" panose="020B0606030504020204" pitchFamily="34" charset="0"/>
                  <a:cs typeface="Arial" panose="020B0604020202020204" pitchFamily="34" charset="0"/>
                </a:rPr>
                <a:t>2023</a:t>
              </a:r>
            </a:p>
          </p:txBody>
        </p:sp>
        <p:sp>
          <p:nvSpPr>
            <p:cNvPr id="3" name="TextBox 2">
              <a:extLst>
                <a:ext uri="{FF2B5EF4-FFF2-40B4-BE49-F238E27FC236}">
                  <a16:creationId xmlns:a16="http://schemas.microsoft.com/office/drawing/2014/main" id="{C26146E4-DE85-27DF-F27D-33C41958F176}"/>
                </a:ext>
              </a:extLst>
            </p:cNvPr>
            <p:cNvSpPr txBox="1"/>
            <p:nvPr/>
          </p:nvSpPr>
          <p:spPr>
            <a:xfrm>
              <a:off x="4929912" y="4824690"/>
              <a:ext cx="2054429" cy="830997"/>
            </a:xfrm>
            <a:prstGeom prst="rect">
              <a:avLst/>
            </a:prstGeom>
            <a:noFill/>
          </p:spPr>
          <p:txBody>
            <a:bodyPr wrap="square" rtlCol="0">
              <a:spAutoFit/>
            </a:bodyPr>
            <a:lstStyle/>
            <a:p>
              <a:pPr algn="ctr"/>
              <a:r>
                <a:rPr lang="en-US" sz="1600" b="1" dirty="0">
                  <a:solidFill>
                    <a:srgbClr val="00B050"/>
                  </a:solidFill>
                  <a:latin typeface="Arial" panose="020B0604020202020204" pitchFamily="34" charset="0"/>
                  <a:ea typeface="Open Sans" panose="020B0606030504020204" pitchFamily="34" charset="0"/>
                  <a:cs typeface="Arial" panose="020B0604020202020204" pitchFamily="34" charset="0"/>
                </a:rPr>
                <a:t>Survey &amp; Findings</a:t>
              </a:r>
            </a:p>
            <a:p>
              <a:pPr algn="ctr"/>
              <a:r>
                <a:rPr lang="en-US" sz="1600" dirty="0">
                  <a:solidFill>
                    <a:srgbClr val="00B050"/>
                  </a:solidFill>
                  <a:latin typeface="Arial" panose="020B0604020202020204" pitchFamily="34" charset="0"/>
                  <a:ea typeface="Open Sans" panose="020B0606030504020204" pitchFamily="34" charset="0"/>
                  <a:cs typeface="Arial" panose="020B0604020202020204" pitchFamily="34" charset="0"/>
                </a:rPr>
                <a:t>Spring - Summer 2023</a:t>
              </a:r>
            </a:p>
          </p:txBody>
        </p:sp>
        <p:sp>
          <p:nvSpPr>
            <p:cNvPr id="4" name="Arrow: Right 3">
              <a:extLst>
                <a:ext uri="{FF2B5EF4-FFF2-40B4-BE49-F238E27FC236}">
                  <a16:creationId xmlns:a16="http://schemas.microsoft.com/office/drawing/2014/main" id="{E590C913-23FF-56CA-0C21-D441ED55BC6F}"/>
                </a:ext>
              </a:extLst>
            </p:cNvPr>
            <p:cNvSpPr/>
            <p:nvPr/>
          </p:nvSpPr>
          <p:spPr>
            <a:xfrm>
              <a:off x="2911844" y="4002808"/>
              <a:ext cx="8582064" cy="566390"/>
            </a:xfrm>
            <a:prstGeom prst="rightArrow">
              <a:avLst/>
            </a:prstGeom>
            <a:solidFill>
              <a:srgbClr val="00CE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schemeClr val="bg1"/>
                </a:solidFill>
                <a:latin typeface="Roboto" panose="02000000000000000000" pitchFamily="2" charset="0"/>
                <a:ea typeface="Roboto" panose="02000000000000000000" pitchFamily="2" charset="0"/>
              </a:endParaRPr>
            </a:p>
          </p:txBody>
        </p:sp>
        <p:cxnSp>
          <p:nvCxnSpPr>
            <p:cNvPr id="6" name="Straight Connector 5">
              <a:extLst>
                <a:ext uri="{FF2B5EF4-FFF2-40B4-BE49-F238E27FC236}">
                  <a16:creationId xmlns:a16="http://schemas.microsoft.com/office/drawing/2014/main" id="{DC3266F4-A480-F627-583F-7EC6EDD11AF2}"/>
                </a:ext>
              </a:extLst>
            </p:cNvPr>
            <p:cNvCxnSpPr>
              <a:cxnSpLocks/>
            </p:cNvCxnSpPr>
            <p:nvPr/>
          </p:nvCxnSpPr>
          <p:spPr>
            <a:xfrm flipV="1">
              <a:off x="3759031" y="4404229"/>
              <a:ext cx="0" cy="420461"/>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EC64FDE-7946-8583-CECD-5B1E5D218C2D}"/>
                </a:ext>
              </a:extLst>
            </p:cNvPr>
            <p:cNvCxnSpPr>
              <a:cxnSpLocks/>
            </p:cNvCxnSpPr>
            <p:nvPr/>
          </p:nvCxnSpPr>
          <p:spPr>
            <a:xfrm flipV="1">
              <a:off x="5918768" y="4394500"/>
              <a:ext cx="0" cy="420461"/>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5B40B33-16E9-B417-AE74-E2C80B68A93F}"/>
                </a:ext>
              </a:extLst>
            </p:cNvPr>
            <p:cNvSpPr txBox="1"/>
            <p:nvPr/>
          </p:nvSpPr>
          <p:spPr>
            <a:xfrm>
              <a:off x="7146080" y="4843412"/>
              <a:ext cx="2054429" cy="830997"/>
            </a:xfrm>
            <a:prstGeom prst="rect">
              <a:avLst/>
            </a:prstGeom>
            <a:noFill/>
          </p:spPr>
          <p:txBody>
            <a:bodyPr wrap="square" rtlCol="0">
              <a:spAutoFit/>
            </a:bodyPr>
            <a:lstStyle/>
            <a:p>
              <a:pPr algn="ctr"/>
              <a:r>
                <a:rPr lang="en-US" sz="1600" b="1" dirty="0">
                  <a:solidFill>
                    <a:srgbClr val="00B050"/>
                  </a:solidFill>
                  <a:latin typeface="Arial" panose="020B0604020202020204" pitchFamily="34" charset="0"/>
                  <a:ea typeface="Open Sans" panose="020B0606030504020204" pitchFamily="34" charset="0"/>
                  <a:cs typeface="Arial" panose="020B0604020202020204" pitchFamily="34" charset="0"/>
                </a:rPr>
                <a:t>Meetings</a:t>
              </a:r>
            </a:p>
            <a:p>
              <a:pPr algn="ctr"/>
              <a:r>
                <a:rPr lang="en-US" sz="1600" dirty="0">
                  <a:solidFill>
                    <a:srgbClr val="00B050"/>
                  </a:solidFill>
                  <a:latin typeface="Arial" panose="020B0604020202020204" pitchFamily="34" charset="0"/>
                  <a:ea typeface="Open Sans" panose="020B0606030504020204" pitchFamily="34" charset="0"/>
                  <a:cs typeface="Arial" panose="020B0604020202020204" pitchFamily="34" charset="0"/>
                </a:rPr>
                <a:t>Summer</a:t>
              </a:r>
            </a:p>
            <a:p>
              <a:pPr algn="ctr"/>
              <a:r>
                <a:rPr lang="en-US" sz="1600" dirty="0">
                  <a:solidFill>
                    <a:srgbClr val="00B050"/>
                  </a:solidFill>
                  <a:latin typeface="Arial" panose="020B0604020202020204" pitchFamily="34" charset="0"/>
                  <a:ea typeface="Open Sans" panose="020B0606030504020204" pitchFamily="34" charset="0"/>
                  <a:cs typeface="Arial" panose="020B0604020202020204" pitchFamily="34" charset="0"/>
                </a:rPr>
                <a:t>2024</a:t>
              </a:r>
            </a:p>
          </p:txBody>
        </p:sp>
        <p:cxnSp>
          <p:nvCxnSpPr>
            <p:cNvPr id="7" name="Straight Connector 6">
              <a:extLst>
                <a:ext uri="{FF2B5EF4-FFF2-40B4-BE49-F238E27FC236}">
                  <a16:creationId xmlns:a16="http://schemas.microsoft.com/office/drawing/2014/main" id="{228490EA-ED5B-8197-DA78-F2B2E24E8A7B}"/>
                </a:ext>
              </a:extLst>
            </p:cNvPr>
            <p:cNvCxnSpPr>
              <a:cxnSpLocks/>
            </p:cNvCxnSpPr>
            <p:nvPr/>
          </p:nvCxnSpPr>
          <p:spPr>
            <a:xfrm flipV="1">
              <a:off x="8134936" y="4413222"/>
              <a:ext cx="0" cy="420461"/>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D56BDCD-D0D8-F570-B0CB-C7CABB15A457}"/>
                </a:ext>
              </a:extLst>
            </p:cNvPr>
            <p:cNvSpPr txBox="1"/>
            <p:nvPr/>
          </p:nvSpPr>
          <p:spPr>
            <a:xfrm>
              <a:off x="9314095" y="4843412"/>
              <a:ext cx="2054429" cy="830997"/>
            </a:xfrm>
            <a:prstGeom prst="rect">
              <a:avLst/>
            </a:prstGeom>
            <a:noFill/>
          </p:spPr>
          <p:txBody>
            <a:bodyPr wrap="square" rtlCol="0">
              <a:spAutoFit/>
            </a:bodyPr>
            <a:lstStyle/>
            <a:p>
              <a:pPr algn="ctr"/>
              <a:r>
                <a:rPr lang="en-US" sz="1600" b="1" dirty="0">
                  <a:solidFill>
                    <a:srgbClr val="00B050"/>
                  </a:solidFill>
                  <a:latin typeface="Arial" panose="020B0604020202020204" pitchFamily="34" charset="0"/>
                  <a:ea typeface="Open Sans" panose="020B0606030504020204" pitchFamily="34" charset="0"/>
                  <a:cs typeface="Arial" panose="020B0604020202020204" pitchFamily="34" charset="0"/>
                </a:rPr>
                <a:t>Final Report</a:t>
              </a:r>
            </a:p>
            <a:p>
              <a:pPr algn="ctr"/>
              <a:r>
                <a:rPr lang="en-US" sz="1600" dirty="0">
                  <a:solidFill>
                    <a:srgbClr val="00B050"/>
                  </a:solidFill>
                  <a:latin typeface="Arial" panose="020B0604020202020204" pitchFamily="34" charset="0"/>
                  <a:ea typeface="Open Sans" panose="020B0606030504020204" pitchFamily="34" charset="0"/>
                  <a:cs typeface="Arial" panose="020B0604020202020204" pitchFamily="34" charset="0"/>
                </a:rPr>
                <a:t>September</a:t>
              </a:r>
            </a:p>
            <a:p>
              <a:pPr algn="ctr"/>
              <a:r>
                <a:rPr lang="en-US" sz="1600" dirty="0">
                  <a:solidFill>
                    <a:srgbClr val="00B050"/>
                  </a:solidFill>
                  <a:latin typeface="Arial" panose="020B0604020202020204" pitchFamily="34" charset="0"/>
                  <a:ea typeface="Open Sans" panose="020B0606030504020204" pitchFamily="34" charset="0"/>
                  <a:cs typeface="Arial" panose="020B0604020202020204" pitchFamily="34" charset="0"/>
                </a:rPr>
                <a:t>2024</a:t>
              </a:r>
            </a:p>
          </p:txBody>
        </p:sp>
        <p:cxnSp>
          <p:nvCxnSpPr>
            <p:cNvPr id="13" name="Straight Connector 12">
              <a:extLst>
                <a:ext uri="{FF2B5EF4-FFF2-40B4-BE49-F238E27FC236}">
                  <a16:creationId xmlns:a16="http://schemas.microsoft.com/office/drawing/2014/main" id="{5E2FB624-4A70-2192-C412-DD25BF20C71E}"/>
                </a:ext>
              </a:extLst>
            </p:cNvPr>
            <p:cNvCxnSpPr>
              <a:cxnSpLocks/>
            </p:cNvCxnSpPr>
            <p:nvPr/>
          </p:nvCxnSpPr>
          <p:spPr>
            <a:xfrm flipV="1">
              <a:off x="10302951" y="4413222"/>
              <a:ext cx="0" cy="420461"/>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9979263"/>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70C0"/>
      </a:hlink>
      <a:folHlink>
        <a:srgbClr val="EBDAE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91869F-8475-4C57-923B-90A48AD8686B}" vid="{E14F0686-5A94-4A4E-BF07-654E7AA8664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Interview Template2</Template>
  <TotalTime>5912</TotalTime>
  <Words>3642</Words>
  <Application>Microsoft Office PowerPoint</Application>
  <PresentationFormat>Widescreen</PresentationFormat>
  <Paragraphs>461</Paragraphs>
  <Slides>33</Slides>
  <Notes>26</Notes>
  <HiddenSlides>4</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33</vt:i4>
      </vt:variant>
    </vt:vector>
  </HeadingPairs>
  <TitlesOfParts>
    <vt:vector size="48" baseType="lpstr">
      <vt:lpstr>Aptos</vt:lpstr>
      <vt:lpstr>Arial</vt:lpstr>
      <vt:lpstr>Arial Nova</vt:lpstr>
      <vt:lpstr>Calibri</vt:lpstr>
      <vt:lpstr>Calibri Light</vt:lpstr>
      <vt:lpstr>Century Gothic</vt:lpstr>
      <vt:lpstr>Courier New</vt:lpstr>
      <vt:lpstr>Libre Franklin</vt:lpstr>
      <vt:lpstr>Open Sans</vt:lpstr>
      <vt:lpstr>Open Sans Light</vt:lpstr>
      <vt:lpstr>Roboto</vt:lpstr>
      <vt:lpstr>Segoe UI</vt:lpstr>
      <vt:lpstr>Wingdings</vt:lpstr>
      <vt:lpstr>Office Theme</vt:lpstr>
      <vt:lpstr>1_Office Theme</vt:lpstr>
      <vt:lpstr>Strategic Flooding Mitigation for Connecticut: Challenges and Solutions</vt:lpstr>
      <vt:lpstr>Presentation Outline </vt:lpstr>
      <vt:lpstr>The Problem</vt:lpstr>
      <vt:lpstr>The Problem</vt:lpstr>
      <vt:lpstr>August 18-19, 2024 Flash Flooding</vt:lpstr>
      <vt:lpstr>Study Goals</vt:lpstr>
      <vt:lpstr>Project Team</vt:lpstr>
      <vt:lpstr>Partner Agencies &amp; Organizations</vt:lpstr>
      <vt:lpstr>Project Approach</vt:lpstr>
      <vt:lpstr>Municipal Flooding Survey</vt:lpstr>
      <vt:lpstr>Who Responded to the Survey?</vt:lpstr>
      <vt:lpstr>Survey Responses</vt:lpstr>
      <vt:lpstr>Partner Agency &amp; Organization Meetings</vt:lpstr>
      <vt:lpstr>What We Learned – Major Takeaways from Survey and Agency Meetings </vt:lpstr>
      <vt:lpstr>What We Learned – Major Takeaways </vt:lpstr>
      <vt:lpstr>What We Learned – Major Takeaways </vt:lpstr>
      <vt:lpstr>Study Report and Recommendations</vt:lpstr>
      <vt:lpstr>Statewide Policy and Planning Flood Risk Estimation and Awareness</vt:lpstr>
      <vt:lpstr>Statewide Policy and Planning Floodplain and Flood Resilience Design Standards</vt:lpstr>
      <vt:lpstr>Statewide Policy and Planning Floodplain and Flood Resilience Design Standards</vt:lpstr>
      <vt:lpstr>Statewide Policy and Planning Dam Safety and Flood Resilience</vt:lpstr>
      <vt:lpstr>Statewide Policy and Planning Permitting and Regulatory – Statewide Riparian Protection</vt:lpstr>
      <vt:lpstr>Statewide Policy and Planning Permitting and Regulatory – Update State Water Plan</vt:lpstr>
      <vt:lpstr>Statewide Policy and Planning Permitting and Regulatory – MS4 Permits</vt:lpstr>
      <vt:lpstr>Statewide Policy and Planning SB 11 Climate Resilience Legislation</vt:lpstr>
      <vt:lpstr>Municipal Land Use Regulations and Policy </vt:lpstr>
      <vt:lpstr>Grant Funding and Grant Management Capacity </vt:lpstr>
      <vt:lpstr>Dedicated Funding Sources </vt:lpstr>
      <vt:lpstr>Interagency Collaboration and Regional Approaches </vt:lpstr>
      <vt:lpstr>Technology and Tools </vt:lpstr>
      <vt:lpstr>Other Recommendations </vt:lpstr>
      <vt:lpstr>What’s Next? </vt:lpstr>
      <vt:lpstr>Questions &amp;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CCM Flood Study Project Kickoff Meeting</dc:title>
  <dc:creator>EMas@fando.com</dc:creator>
  <cp:lastModifiedBy>Elizabeth Gara</cp:lastModifiedBy>
  <cp:revision>110</cp:revision>
  <dcterms:created xsi:type="dcterms:W3CDTF">2021-09-25T15:20:36Z</dcterms:created>
  <dcterms:modified xsi:type="dcterms:W3CDTF">2024-10-17T12:56:47Z</dcterms:modified>
</cp:coreProperties>
</file>