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637" r:id="rId5"/>
    <p:sldId id="105439" r:id="rId6"/>
    <p:sldId id="105407" r:id="rId7"/>
    <p:sldId id="638" r:id="rId8"/>
    <p:sldId id="596" r:id="rId9"/>
    <p:sldId id="257" r:id="rId10"/>
    <p:sldId id="105414" r:id="rId11"/>
    <p:sldId id="105422" r:id="rId12"/>
    <p:sldId id="105429" r:id="rId13"/>
    <p:sldId id="105424" r:id="rId14"/>
    <p:sldId id="105413" r:id="rId15"/>
    <p:sldId id="105421" r:id="rId16"/>
    <p:sldId id="105417" r:id="rId17"/>
    <p:sldId id="105423" r:id="rId18"/>
    <p:sldId id="105425" r:id="rId19"/>
    <p:sldId id="641" r:id="rId20"/>
    <p:sldId id="105427" r:id="rId21"/>
    <p:sldId id="105430" r:id="rId22"/>
    <p:sldId id="512" r:id="rId23"/>
    <p:sldId id="513" r:id="rId24"/>
    <p:sldId id="527" r:id="rId25"/>
    <p:sldId id="105437" r:id="rId26"/>
    <p:sldId id="105431" r:id="rId27"/>
    <p:sldId id="105435" r:id="rId28"/>
    <p:sldId id="105438" r:id="rId29"/>
    <p:sldId id="655" r:id="rId30"/>
    <p:sldId id="105436" r:id="rId31"/>
    <p:sldId id="105449" r:id="rId32"/>
    <p:sldId id="105450" r:id="rId33"/>
    <p:sldId id="610" r:id="rId34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9A1AF0D-7645-4470-A550-AD82144D5194}">
          <p14:sldIdLst>
            <p14:sldId id="637"/>
            <p14:sldId id="105439"/>
            <p14:sldId id="105407"/>
            <p14:sldId id="638"/>
            <p14:sldId id="596"/>
            <p14:sldId id="257"/>
            <p14:sldId id="105414"/>
            <p14:sldId id="105422"/>
            <p14:sldId id="105429"/>
            <p14:sldId id="105424"/>
            <p14:sldId id="105413"/>
            <p14:sldId id="105421"/>
            <p14:sldId id="105417"/>
            <p14:sldId id="105423"/>
            <p14:sldId id="105425"/>
            <p14:sldId id="641"/>
            <p14:sldId id="105427"/>
            <p14:sldId id="105430"/>
            <p14:sldId id="512"/>
            <p14:sldId id="513"/>
            <p14:sldId id="527"/>
            <p14:sldId id="105437"/>
            <p14:sldId id="105431"/>
            <p14:sldId id="105435"/>
            <p14:sldId id="105438"/>
            <p14:sldId id="655"/>
            <p14:sldId id="105436"/>
            <p14:sldId id="105449"/>
            <p14:sldId id="105450"/>
            <p14:sldId id="6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73"/>
    <a:srgbClr val="246682"/>
    <a:srgbClr val="7D8B66"/>
    <a:srgbClr val="36451C"/>
    <a:srgbClr val="F3E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5" autoAdjust="0"/>
    <p:restoredTop sz="88945" autoAdjust="0"/>
  </p:normalViewPr>
  <p:slideViewPr>
    <p:cSldViewPr snapToGrid="0">
      <p:cViewPr varScale="1">
        <p:scale>
          <a:sx n="73" d="100"/>
          <a:sy n="73" d="100"/>
        </p:scale>
        <p:origin x="1358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660"/>
    </p:cViewPr>
  </p:sorterViewPr>
  <p:notesViewPr>
    <p:cSldViewPr snapToGrid="0">
      <p:cViewPr varScale="1">
        <p:scale>
          <a:sx n="83" d="100"/>
          <a:sy n="83" d="100"/>
        </p:scale>
        <p:origin x="295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853E2-E98E-475F-A2B0-40AA922D8A7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A2AA0-F072-4848-863B-C20D77EFD2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5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A2AA0-F072-4848-863B-C20D77EFD26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10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A2AA0-F072-4848-863B-C20D77EFD26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7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A2AA0-F072-4848-863B-C20D77EFD26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74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A2AA0-F072-4848-863B-C20D77EFD2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2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A2AA0-F072-4848-863B-C20D77EFD26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83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A2AA0-F072-4848-863B-C20D77EFD26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845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5DB7D-9A0A-154F-B0C6-D7135D5A8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81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A2AA0-F072-4848-863B-C20D77EFD26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9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A2AA0-F072-4848-863B-C20D77EFD26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28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A2AA0-F072-4848-863B-C20D77EFD26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92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A2AA0-F072-4848-863B-C20D77EFD26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9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5ED633-B90E-C3A3-7DF0-1573B9A4C83B}"/>
              </a:ext>
            </a:extLst>
          </p:cNvPr>
          <p:cNvSpPr/>
          <p:nvPr userDrawn="1"/>
        </p:nvSpPr>
        <p:spPr>
          <a:xfrm>
            <a:off x="0" y="5875407"/>
            <a:ext cx="12192000" cy="982594"/>
          </a:xfrm>
          <a:prstGeom prst="rect">
            <a:avLst/>
          </a:prstGeom>
          <a:gradFill flip="none" rotWithShape="1">
            <a:gsLst>
              <a:gs pos="0">
                <a:srgbClr val="F3E790">
                  <a:alpha val="50990"/>
                </a:srgbClr>
              </a:gs>
              <a:gs pos="99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D4C9D4-E42F-CC0E-1E73-18BD4FD8B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078" y="5971342"/>
            <a:ext cx="3729383" cy="7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99121"/>
      </p:ext>
    </p:extLst>
  </p:cSld>
  <p:clrMapOvr>
    <a:masterClrMapping/>
  </p:clrMapOvr>
  <p:transition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5ED633-B90E-C3A3-7DF0-1573B9A4C83B}"/>
              </a:ext>
            </a:extLst>
          </p:cNvPr>
          <p:cNvSpPr/>
          <p:nvPr userDrawn="1"/>
        </p:nvSpPr>
        <p:spPr>
          <a:xfrm>
            <a:off x="0" y="5875407"/>
            <a:ext cx="12192000" cy="982594"/>
          </a:xfrm>
          <a:prstGeom prst="rect">
            <a:avLst/>
          </a:prstGeom>
          <a:gradFill flip="none" rotWithShape="1">
            <a:gsLst>
              <a:gs pos="0">
                <a:srgbClr val="F3E790">
                  <a:alpha val="50990"/>
                </a:srgbClr>
              </a:gs>
              <a:gs pos="99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68227"/>
      </p:ext>
    </p:extLst>
  </p:cSld>
  <p:clrMapOvr>
    <a:masterClrMapping/>
  </p:clrMapOvr>
  <p:transition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479908"/>
      </p:ext>
    </p:extLst>
  </p:cSld>
  <p:clrMapOvr>
    <a:masterClrMapping/>
  </p:clrMapOvr>
  <p:transition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FD8F9-D677-C94A-9AE2-F4B3C23FA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49348-8648-D44B-8453-FA989C13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F22F1-D701-E746-9C07-9B501265F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68FAE7-7B95-9D4B-AEC7-ACEC89F87BD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F7BD9-1F0A-EE4D-9180-CE0434279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EADC5-9BBE-404F-8FA1-C423F54F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F91AC-9DB4-5946-90E0-E85F7D9F5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20535"/>
      </p:ext>
    </p:extLst>
  </p:cSld>
  <p:clrMapOvr>
    <a:masterClrMapping/>
  </p:clrMapOvr>
  <p:transition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38925"/>
            <a:ext cx="12192000" cy="219075"/>
          </a:xfrm>
          <a:prstGeom prst="rect">
            <a:avLst/>
          </a:prstGeom>
          <a:solidFill>
            <a:srgbClr val="005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532751" y="6594573"/>
            <a:ext cx="2605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GZA GeoEnvironmental, Inc. l </a:t>
            </a:r>
            <a:fld id="{D4A70C8D-5FD6-4FC9-8FAB-3DBD8C002609}" type="slidenum">
              <a:rPr lang="en-US" sz="1400" smtClean="0">
                <a:solidFill>
                  <a:schemeClr val="bg1"/>
                </a:solidFill>
              </a:rPr>
              <a:t>‹#›</a:t>
            </a:fld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42925" y="142875"/>
            <a:ext cx="10515600" cy="7477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918A1-705B-4DD0-B6A7-BAB89A0CE5B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213" y="673735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711927"/>
      </p:ext>
    </p:extLst>
  </p:cSld>
  <p:clrMapOvr>
    <a:masterClrMapping/>
  </p:clrMapOvr>
  <p:transition advClick="0" advTm="7000"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38925"/>
            <a:ext cx="12192000" cy="219075"/>
          </a:xfrm>
          <a:prstGeom prst="rect">
            <a:avLst/>
          </a:prstGeom>
          <a:solidFill>
            <a:srgbClr val="005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532751" y="6594573"/>
            <a:ext cx="2605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GZA GeoEnvironmental, Inc. l </a:t>
            </a:r>
            <a:fld id="{D4A70C8D-5FD6-4FC9-8FAB-3DBD8C002609}" type="slidenum">
              <a:rPr lang="en-US" sz="1400" smtClean="0">
                <a:solidFill>
                  <a:schemeClr val="bg1"/>
                </a:solidFill>
              </a:rPr>
              <a:t>‹#›</a:t>
            </a:fld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42925" y="142875"/>
            <a:ext cx="10515600" cy="7477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3161B-2B4E-4970-8832-B929997DFFB7}"/>
              </a:ext>
            </a:extLst>
          </p:cNvPr>
          <p:cNvSpPr txBox="1"/>
          <p:nvPr userDrawn="1"/>
        </p:nvSpPr>
        <p:spPr>
          <a:xfrm>
            <a:off x="0" y="6594573"/>
            <a:ext cx="308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DEEP| USACE| NMFS January 27, 2020</a:t>
            </a:r>
          </a:p>
        </p:txBody>
      </p:sp>
    </p:spTree>
    <p:extLst>
      <p:ext uri="{BB962C8B-B14F-4D97-AF65-F5344CB8AC3E}">
        <p14:creationId xmlns:p14="http://schemas.microsoft.com/office/powerpoint/2010/main" val="1044109601"/>
      </p:ext>
    </p:extLst>
  </p:cSld>
  <p:clrMapOvr>
    <a:masterClrMapping/>
  </p:clrMapOvr>
  <p:transition advClick="0" advTm="7000"/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24F4F-569C-48C2-8B43-5D7BD69F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3A3F-D0AF-4CDA-AAB2-43F568C2684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E4068-59F8-4A0B-AA56-BAECD2E1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1B666-7062-4173-A4C0-68AC5807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64FCE-D627-402B-B5DC-6008B33A1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07762"/>
      </p:ext>
    </p:extLst>
  </p:cSld>
  <p:clrMapOvr>
    <a:masterClrMapping/>
  </p:clrMapOvr>
  <p:transition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524694"/>
      </p:ext>
    </p:extLst>
  </p:cSld>
  <p:clrMapOvr>
    <a:masterClrMapping/>
  </p:clrMapOvr>
  <p:transition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94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1" r:id="rId4"/>
    <p:sldLayoutId id="2147483655" r:id="rId5"/>
    <p:sldLayoutId id="2147483656" r:id="rId6"/>
    <p:sldLayoutId id="2147483658" r:id="rId7"/>
    <p:sldLayoutId id="2147483659" r:id="rId8"/>
  </p:sldLayoutIdLst>
  <p:transition advClick="0" advTm="7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jay.womack@gza.com" TargetMode="External"/><Relationship Id="rId3" Type="http://schemas.openxmlformats.org/officeDocument/2006/relationships/hyperlink" Target="mailto:wayne.cobleigh@gza.com" TargetMode="External"/><Relationship Id="rId7" Type="http://schemas.openxmlformats.org/officeDocument/2006/relationships/hyperlink" Target="mailto:stephen.veriotti@gza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hyperlink" Target="mailto:dan.veriotti@gza.com" TargetMode="External"/><Relationship Id="rId4" Type="http://schemas.openxmlformats.org/officeDocument/2006/relationships/image" Target="../media/image5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6112AD-0401-4D52-A95C-8A0878C13497}"/>
              </a:ext>
            </a:extLst>
          </p:cNvPr>
          <p:cNvSpPr txBox="1"/>
          <p:nvPr/>
        </p:nvSpPr>
        <p:spPr>
          <a:xfrm>
            <a:off x="261257" y="397693"/>
            <a:ext cx="11419731" cy="3724096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91440" tIns="45720" rIns="91440" bIns="45720" rtlCol="0" anchor="t">
            <a:spAutoFit/>
            <a:scene3d>
              <a:camera prst="orthographicFront"/>
              <a:lightRig rig="threePt" dir="t"/>
            </a:scene3d>
            <a:sp3d contourW="6350">
              <a:contourClr>
                <a:schemeClr val="tx1">
                  <a:lumMod val="75000"/>
                  <a:lumOff val="25000"/>
                </a:schemeClr>
              </a:contourClr>
            </a:sp3d>
          </a:bodyPr>
          <a:lstStyle/>
          <a:p>
            <a:pPr marL="0" lvl="1" algn="r" defTabSz="917575"/>
            <a:endParaRPr lang="en-US" sz="5400" b="1" cap="small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lvl="1" algn="r" defTabSz="917575"/>
            <a:r>
              <a:rPr lang="en-US" sz="5400" b="1" cap="smal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Living Shorelines and Nature-based Solutions</a:t>
            </a:r>
          </a:p>
          <a:p>
            <a:pPr marL="0" lvl="1" algn="r" defTabSz="917575"/>
            <a:r>
              <a:rPr lang="en-US" sz="5400" b="1" cap="smal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5400" b="1" cap="small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 algn="r" defTabSz="917575"/>
            <a:endParaRPr lang="en-U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lvl="1" algn="r" defTabSz="917575">
              <a:spcAft>
                <a:spcPts val="1200"/>
              </a:spcAft>
              <a:tabLst>
                <a:tab pos="914400" algn="l"/>
                <a:tab pos="1828800" algn="l"/>
                <a:tab pos="2343150" algn="l"/>
                <a:tab pos="2743200" algn="l"/>
              </a:tabLst>
            </a:pPr>
            <a:endParaRPr lang="en-US" sz="800" i="1" dirty="0">
              <a:solidFill>
                <a:schemeClr val="bg1"/>
              </a:solidFill>
              <a:latin typeface="Corbel" panose="020B0503020204020204" pitchFamily="34" charset="0"/>
              <a:cs typeface="Calibri" panose="020F0502020204030204"/>
            </a:endParaRPr>
          </a:p>
        </p:txBody>
      </p:sp>
      <p:pic>
        <p:nvPicPr>
          <p:cNvPr id="6" name="Picture 5" descr="A logo with white text&#10;&#10;Description automatically generated">
            <a:extLst>
              <a:ext uri="{FF2B5EF4-FFF2-40B4-BE49-F238E27FC236}">
                <a16:creationId xmlns:a16="http://schemas.microsoft.com/office/drawing/2014/main" id="{40C2FBCB-CE08-6C3F-AD8F-7507F6CAA9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r="19306"/>
          <a:stretch/>
        </p:blipFill>
        <p:spPr>
          <a:xfrm>
            <a:off x="7149213" y="4812588"/>
            <a:ext cx="5042787" cy="2060804"/>
          </a:xfrm>
          <a:prstGeom prst="rect">
            <a:avLst/>
          </a:prstGeom>
          <a:effectLst>
            <a:glow rad="137161">
              <a:srgbClr val="7D8B66">
                <a:alpha val="70000"/>
              </a:srgb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1A7E4-572A-1280-6953-5E132DC8271E}"/>
              </a:ext>
            </a:extLst>
          </p:cNvPr>
          <p:cNvSpPr txBox="1"/>
          <p:nvPr/>
        </p:nvSpPr>
        <p:spPr>
          <a:xfrm>
            <a:off x="4931229" y="112889"/>
            <a:ext cx="7091438" cy="646331"/>
          </a:xfrm>
          <a:prstGeom prst="rect">
            <a:avLst/>
          </a:prstGeom>
          <a:gradFill flip="none" rotWithShape="1">
            <a:gsLst>
              <a:gs pos="60000">
                <a:srgbClr val="246682">
                  <a:alpha val="68301"/>
                </a:srgb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lvl="1" algn="r" defTabSz="917575">
              <a:tabLst>
                <a:tab pos="914400" algn="l"/>
                <a:tab pos="1828800" algn="l"/>
                <a:tab pos="2343150" algn="l"/>
                <a:tab pos="2743200" algn="l"/>
              </a:tabLst>
            </a:pPr>
            <a:r>
              <a:rPr lang="en-US"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CWWA/CTAWWA Fall Conference</a:t>
            </a:r>
          </a:p>
          <a:p>
            <a:pPr lvl="1" algn="r" defTabSz="917575">
              <a:tabLst>
                <a:tab pos="914400" algn="l"/>
                <a:tab pos="1828800" algn="l"/>
                <a:tab pos="2343150" algn="l"/>
                <a:tab pos="2743200" algn="l"/>
              </a:tabLst>
            </a:pPr>
            <a:r>
              <a:rPr lang="en-US"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October 17, 2024 </a:t>
            </a:r>
            <a:endParaRPr lang="en-US" sz="1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2F37876A-4D1C-D07B-ACE8-324C6077E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85138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39099062-42DE-3235-2B16-3775C5125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3258" r="8614" b="9426"/>
          <a:stretch/>
        </p:blipFill>
        <p:spPr>
          <a:xfrm>
            <a:off x="152561" y="5614893"/>
            <a:ext cx="1213532" cy="1105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D09E8-598D-D567-BB95-40475004C9B8}"/>
              </a:ext>
            </a:extLst>
          </p:cNvPr>
          <p:cNvSpPr txBox="1"/>
          <p:nvPr/>
        </p:nvSpPr>
        <p:spPr>
          <a:xfrm>
            <a:off x="555171" y="137711"/>
            <a:ext cx="10559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46682"/>
                </a:solidFill>
              </a:rPr>
              <a:t>GZA Long Wharf Flood Study, New Haven, CT </a:t>
            </a:r>
            <a:endParaRPr lang="en-US" sz="2800" b="1" dirty="0">
              <a:solidFill>
                <a:srgbClr val="2466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22098"/>
      </p:ext>
    </p:extLst>
  </p:cSld>
  <p:clrMapOvr>
    <a:masterClrMapping/>
  </p:clrMapOvr>
  <p:transition advClick="0" advTm="7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7FE5CD-65A6-454F-A3C9-AF6E51F7B56B}"/>
              </a:ext>
            </a:extLst>
          </p:cNvPr>
          <p:cNvSpPr txBox="1"/>
          <p:nvPr/>
        </p:nvSpPr>
        <p:spPr>
          <a:xfrm>
            <a:off x="263435" y="268153"/>
            <a:ext cx="5887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66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GZA Living Shoreline Experience </a:t>
            </a:r>
            <a:endParaRPr lang="en-US" sz="2800" dirty="0">
              <a:solidFill>
                <a:srgbClr val="2466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39908-24C1-486F-A091-D4C58847B6D6}"/>
              </a:ext>
            </a:extLst>
          </p:cNvPr>
          <p:cNvSpPr txBox="1"/>
          <p:nvPr/>
        </p:nvSpPr>
        <p:spPr>
          <a:xfrm>
            <a:off x="376079" y="909097"/>
            <a:ext cx="4561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 Light" panose="020B0303020204020204" pitchFamily="34" charset="0"/>
              </a:rPr>
              <a:t>Long Wharf Living </a:t>
            </a:r>
            <a:r>
              <a:rPr lang="en-US">
                <a:latin typeface="Corbel Light" panose="020B0303020204020204" pitchFamily="34" charset="0"/>
              </a:rPr>
              <a:t>Shoreline (Permitted 2024)</a:t>
            </a:r>
            <a:endParaRPr lang="en-US" dirty="0">
              <a:latin typeface="Corbel Light" panose="020B0303020204020204" pitchFamily="34" charset="0"/>
            </a:endParaRPr>
          </a:p>
          <a:p>
            <a:r>
              <a:rPr lang="en-US" dirty="0">
                <a:latin typeface="Corbel Light" panose="020B0303020204020204" pitchFamily="34" charset="0"/>
              </a:rPr>
              <a:t>New Haven, Connecticut</a:t>
            </a:r>
          </a:p>
          <a:p>
            <a:r>
              <a:rPr lang="en-US" dirty="0">
                <a:latin typeface="Corbel Light" panose="020B0303020204020204" pitchFamily="34" charset="0"/>
              </a:rPr>
              <a:t>Urban Living Shoreline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99756-7EC8-4098-9333-238F2C806A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79" y="1950151"/>
            <a:ext cx="2640374" cy="1813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74E70E-224B-44F3-B059-8D9F5D06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026" y="1431125"/>
            <a:ext cx="8984973" cy="43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18282"/>
      </p:ext>
    </p:extLst>
  </p:cSld>
  <p:clrMapOvr>
    <a:masterClrMapping/>
  </p:clrMapOvr>
  <p:transition advClick="0" advTm="7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67111-F491-4168-B6D9-1DBE3953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72" y="1328494"/>
            <a:ext cx="10651700" cy="4549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8AE26F-CD01-4A65-8F04-70592859AADE}"/>
              </a:ext>
            </a:extLst>
          </p:cNvPr>
          <p:cNvSpPr txBox="1"/>
          <p:nvPr/>
        </p:nvSpPr>
        <p:spPr>
          <a:xfrm>
            <a:off x="612648" y="633103"/>
            <a:ext cx="10552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6682"/>
                </a:solidFill>
              </a:rPr>
              <a:t>GZA Long Wharf Flood Study – USACE Reformulation Program </a:t>
            </a:r>
          </a:p>
        </p:txBody>
      </p:sp>
    </p:spTree>
    <p:extLst>
      <p:ext uri="{BB962C8B-B14F-4D97-AF65-F5344CB8AC3E}">
        <p14:creationId xmlns:p14="http://schemas.microsoft.com/office/powerpoint/2010/main" val="2707371874"/>
      </p:ext>
    </p:extLst>
  </p:cSld>
  <p:clrMapOvr>
    <a:masterClrMapping/>
  </p:clrMapOvr>
  <p:transition advClick="0" advTm="7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EF37E-92EE-4995-A90E-A7360FEC6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928" y="359232"/>
            <a:ext cx="8800990" cy="5959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B74BA1-CBDF-410B-A3FB-3A15B023F3BD}"/>
              </a:ext>
            </a:extLst>
          </p:cNvPr>
          <p:cNvSpPr txBox="1"/>
          <p:nvPr/>
        </p:nvSpPr>
        <p:spPr>
          <a:xfrm>
            <a:off x="429769" y="5370239"/>
            <a:ext cx="217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City Point and Aquaculture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F6C4CC-253F-4E6F-8F3A-929D15A68274}"/>
              </a:ext>
            </a:extLst>
          </p:cNvPr>
          <p:cNvSpPr txBox="1"/>
          <p:nvPr/>
        </p:nvSpPr>
        <p:spPr>
          <a:xfrm>
            <a:off x="429769" y="4431792"/>
            <a:ext cx="217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Nature Preserve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C2341-D6A4-4E30-89A5-7C8D4E7744E5}"/>
              </a:ext>
            </a:extLst>
          </p:cNvPr>
          <p:cNvSpPr txBox="1"/>
          <p:nvPr/>
        </p:nvSpPr>
        <p:spPr>
          <a:xfrm>
            <a:off x="76200" y="3660458"/>
            <a:ext cx="2529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/>
              <a:t>USACE Proposed </a:t>
            </a:r>
            <a:r>
              <a:rPr lang="en-US" b="1" dirty="0"/>
              <a:t>Flood Protection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A86DE-939C-4E88-BCF9-6E1F8A18B805}"/>
              </a:ext>
            </a:extLst>
          </p:cNvPr>
          <p:cNvSpPr txBox="1"/>
          <p:nvPr/>
        </p:nvSpPr>
        <p:spPr>
          <a:xfrm>
            <a:off x="939004" y="1366124"/>
            <a:ext cx="184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Canal Boat </a:t>
            </a:r>
            <a:r>
              <a:rPr lang="en-US" dirty="0"/>
              <a:t>House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685EB-1C09-4A30-99A7-9593BDA0B9F9}"/>
              </a:ext>
            </a:extLst>
          </p:cNvPr>
          <p:cNvSpPr txBox="1"/>
          <p:nvPr/>
        </p:nvSpPr>
        <p:spPr>
          <a:xfrm rot="10800000" flipV="1">
            <a:off x="449023" y="882352"/>
            <a:ext cx="225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Maritime Center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A1363-23B4-4807-9445-E2E2AB514DCD}"/>
              </a:ext>
            </a:extLst>
          </p:cNvPr>
          <p:cNvSpPr txBox="1"/>
          <p:nvPr/>
        </p:nvSpPr>
        <p:spPr>
          <a:xfrm>
            <a:off x="707571" y="1890603"/>
            <a:ext cx="2006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Long Wharf Pier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D2F041-E3C5-4A6C-A593-73B84DFA4895}"/>
              </a:ext>
            </a:extLst>
          </p:cNvPr>
          <p:cNvSpPr txBox="1"/>
          <p:nvPr/>
        </p:nvSpPr>
        <p:spPr>
          <a:xfrm>
            <a:off x="-79652" y="2928528"/>
            <a:ext cx="2685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/>
              <a:t>Approx. 3500 FT</a:t>
            </a:r>
          </a:p>
          <a:p>
            <a:pPr algn="r"/>
            <a:r>
              <a:rPr lang="en-US" sz="2000" b="1"/>
              <a:t>Living </a:t>
            </a:r>
            <a:r>
              <a:rPr lang="en-US" sz="2000" b="1" dirty="0"/>
              <a:t>Shoreline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E60618-42F8-4384-9346-3CC7F2A93724}"/>
              </a:ext>
            </a:extLst>
          </p:cNvPr>
          <p:cNvCxnSpPr>
            <a:cxnSpLocks/>
          </p:cNvCxnSpPr>
          <p:nvPr/>
        </p:nvCxnSpPr>
        <p:spPr>
          <a:xfrm>
            <a:off x="2961241" y="1012371"/>
            <a:ext cx="487647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A531F-8E7B-489A-9CC7-A784194F6105}"/>
              </a:ext>
            </a:extLst>
          </p:cNvPr>
          <p:cNvCxnSpPr>
            <a:cxnSpLocks/>
          </p:cNvCxnSpPr>
          <p:nvPr/>
        </p:nvCxnSpPr>
        <p:spPr>
          <a:xfrm>
            <a:off x="2714354" y="1552299"/>
            <a:ext cx="415015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AE29AA-AF2A-4B6D-A289-3DE9C0D97C4D}"/>
              </a:ext>
            </a:extLst>
          </p:cNvPr>
          <p:cNvCxnSpPr>
            <a:cxnSpLocks/>
          </p:cNvCxnSpPr>
          <p:nvPr/>
        </p:nvCxnSpPr>
        <p:spPr>
          <a:xfrm>
            <a:off x="2903080" y="2106202"/>
            <a:ext cx="4052524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A83BEB-9CDE-4426-95B3-BBB39EFF3E4E}"/>
              </a:ext>
            </a:extLst>
          </p:cNvPr>
          <p:cNvCxnSpPr/>
          <p:nvPr/>
        </p:nvCxnSpPr>
        <p:spPr>
          <a:xfrm flipV="1">
            <a:off x="5702157" y="2571887"/>
            <a:ext cx="1551266" cy="1938468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5107C1-8D1B-4643-93CA-F61980A6D53C}"/>
              </a:ext>
            </a:extLst>
          </p:cNvPr>
          <p:cNvCxnSpPr>
            <a:cxnSpLocks/>
          </p:cNvCxnSpPr>
          <p:nvPr/>
        </p:nvCxnSpPr>
        <p:spPr>
          <a:xfrm flipV="1">
            <a:off x="2876564" y="3338867"/>
            <a:ext cx="3800999" cy="2849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6754C0F-AC07-4766-89D6-1AB4C0FCDB54}"/>
              </a:ext>
            </a:extLst>
          </p:cNvPr>
          <p:cNvCxnSpPr>
            <a:cxnSpLocks/>
          </p:cNvCxnSpPr>
          <p:nvPr/>
        </p:nvCxnSpPr>
        <p:spPr>
          <a:xfrm>
            <a:off x="2425266" y="3983623"/>
            <a:ext cx="2794006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D0A1EA-B8FA-4AF6-81D6-563ADBE2D9B0}"/>
              </a:ext>
            </a:extLst>
          </p:cNvPr>
          <p:cNvCxnSpPr>
            <a:cxnSpLocks/>
          </p:cNvCxnSpPr>
          <p:nvPr/>
        </p:nvCxnSpPr>
        <p:spPr>
          <a:xfrm>
            <a:off x="2852928" y="4513290"/>
            <a:ext cx="2290221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6DF8D73-12F8-442B-B4D5-896234D5DAF5}"/>
              </a:ext>
            </a:extLst>
          </p:cNvPr>
          <p:cNvCxnSpPr>
            <a:cxnSpLocks/>
          </p:cNvCxnSpPr>
          <p:nvPr/>
        </p:nvCxnSpPr>
        <p:spPr>
          <a:xfrm>
            <a:off x="2714354" y="5561802"/>
            <a:ext cx="1283684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474449"/>
      </p:ext>
    </p:extLst>
  </p:cSld>
  <p:clrMapOvr>
    <a:masterClrMapping/>
  </p:clrMapOvr>
  <p:transition advClick="0" advTm="7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EB444B-C2D6-40EC-91AB-83719C895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426"/>
            <a:ext cx="12192000" cy="4806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6E4F75-E29F-44B8-A818-0A4140012AC5}"/>
              </a:ext>
            </a:extLst>
          </p:cNvPr>
          <p:cNvSpPr txBox="1"/>
          <p:nvPr/>
        </p:nvSpPr>
        <p:spPr>
          <a:xfrm>
            <a:off x="151171" y="205928"/>
            <a:ext cx="5013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6682"/>
                </a:solidFill>
              </a:rPr>
              <a:t>Existing Habitat</a:t>
            </a:r>
            <a:endParaRPr lang="en-US" sz="2800" dirty="0">
              <a:solidFill>
                <a:srgbClr val="2466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41796"/>
      </p:ext>
    </p:extLst>
  </p:cSld>
  <p:clrMapOvr>
    <a:masterClrMapping/>
  </p:clrMapOvr>
  <p:transition advClick="0" advTm="7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C525AB-3938-432D-9770-262895F62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942"/>
            <a:ext cx="12192000" cy="4786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906FD4-681B-28FF-0CC1-D47D884FFEAA}"/>
              </a:ext>
            </a:extLst>
          </p:cNvPr>
          <p:cNvSpPr txBox="1"/>
          <p:nvPr/>
        </p:nvSpPr>
        <p:spPr>
          <a:xfrm>
            <a:off x="151171" y="205928"/>
            <a:ext cx="5013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46682"/>
                </a:solidFill>
              </a:rPr>
              <a:t>Living Shoreline Concept</a:t>
            </a:r>
            <a:endParaRPr lang="en-US" sz="2800" dirty="0">
              <a:solidFill>
                <a:srgbClr val="2466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82859"/>
      </p:ext>
    </p:extLst>
  </p:cSld>
  <p:clrMapOvr>
    <a:masterClrMapping/>
  </p:clrMapOvr>
  <p:transition advClick="0" advTm="7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68E7E-01D2-4840-867C-93BC6C042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6" y="4252804"/>
            <a:ext cx="10906539" cy="1956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14BAB-0B89-4CAD-912D-E5D3B934C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40" y="0"/>
            <a:ext cx="10452874" cy="4167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525FE4-31F6-16E2-2261-D318CA0CFA9D}"/>
              </a:ext>
            </a:extLst>
          </p:cNvPr>
          <p:cNvSpPr txBox="1"/>
          <p:nvPr/>
        </p:nvSpPr>
        <p:spPr>
          <a:xfrm>
            <a:off x="904240" y="205928"/>
            <a:ext cx="5790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46682"/>
                </a:solidFill>
              </a:rPr>
              <a:t>Long Wharf Living Shoreline Design</a:t>
            </a:r>
            <a:endParaRPr lang="en-US" sz="2800" dirty="0">
              <a:solidFill>
                <a:srgbClr val="2466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20574"/>
      </p:ext>
    </p:extLst>
  </p:cSld>
  <p:clrMapOvr>
    <a:masterClrMapping/>
  </p:clrMapOvr>
  <p:transition advClick="0" advTm="7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C6423E40-392E-C393-4E81-06C99A2A6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3258" r="8614" b="9426"/>
          <a:stretch/>
        </p:blipFill>
        <p:spPr>
          <a:xfrm>
            <a:off x="152561" y="5614893"/>
            <a:ext cx="1213532" cy="1105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21956-8BF4-4434-46D5-5319345EDD86}"/>
              </a:ext>
            </a:extLst>
          </p:cNvPr>
          <p:cNvSpPr txBox="1"/>
          <p:nvPr/>
        </p:nvSpPr>
        <p:spPr>
          <a:xfrm>
            <a:off x="3755571" y="326571"/>
            <a:ext cx="7881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46682"/>
                </a:solidFill>
              </a:rPr>
              <a:t>Inspiration for Long Wharf Living Shoreline Design</a:t>
            </a:r>
            <a:endParaRPr lang="en-US" sz="2800" dirty="0">
              <a:solidFill>
                <a:srgbClr val="2466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94532"/>
      </p:ext>
    </p:extLst>
  </p:cSld>
  <p:clrMapOvr>
    <a:masterClrMapping/>
  </p:clrMapOvr>
  <p:transition advClick="0" advTm="7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7FE5CD-65A6-454F-A3C9-AF6E51F7B56B}"/>
              </a:ext>
            </a:extLst>
          </p:cNvPr>
          <p:cNvSpPr txBox="1"/>
          <p:nvPr/>
        </p:nvSpPr>
        <p:spPr>
          <a:xfrm>
            <a:off x="316521" y="143504"/>
            <a:ext cx="6589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66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GZA Living Shoreline Experience </a:t>
            </a:r>
            <a:endParaRPr lang="en-US" sz="2800" dirty="0">
              <a:solidFill>
                <a:srgbClr val="2466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39908-24C1-486F-A091-D4C58847B6D6}"/>
              </a:ext>
            </a:extLst>
          </p:cNvPr>
          <p:cNvSpPr txBox="1"/>
          <p:nvPr/>
        </p:nvSpPr>
        <p:spPr>
          <a:xfrm>
            <a:off x="2868791" y="1110265"/>
            <a:ext cx="4561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 Light" panose="020B0303020204020204" pitchFamily="34" charset="0"/>
              </a:rPr>
              <a:t>Hepburn Beach Living Shoreline (Constructed)</a:t>
            </a:r>
          </a:p>
          <a:p>
            <a:r>
              <a:rPr lang="en-US" dirty="0">
                <a:latin typeface="Corbel Light" panose="020B0303020204020204" pitchFamily="34" charset="0"/>
              </a:rPr>
              <a:t>Borough of Fenwick, Old Saybrook, CT</a:t>
            </a:r>
          </a:p>
          <a:p>
            <a:r>
              <a:rPr lang="en-US" dirty="0">
                <a:latin typeface="Corbel Light" panose="020B0303020204020204" pitchFamily="34" charset="0"/>
              </a:rPr>
              <a:t>Connecticut Pilot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C353F-2A90-494F-BA04-ED5F4BA1D2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21" y="731677"/>
            <a:ext cx="2268417" cy="1924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BF6E62-B03B-4F82-9267-2DD3D30003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21" y="2786301"/>
            <a:ext cx="5728119" cy="3133712"/>
          </a:xfrm>
          <a:prstGeom prst="rect">
            <a:avLst/>
          </a:prstGeom>
        </p:spPr>
      </p:pic>
      <p:pic>
        <p:nvPicPr>
          <p:cNvPr id="9" name="Picture 8" descr="A sign on a dirt road&#10;&#10;Description generated with high confidence">
            <a:extLst>
              <a:ext uri="{FF2B5EF4-FFF2-40B4-BE49-F238E27FC236}">
                <a16:creationId xmlns:a16="http://schemas.microsoft.com/office/drawing/2014/main" id="{39AF3700-47D1-4A07-AE31-3D2832BBE9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359" y="2786301"/>
            <a:ext cx="5664762" cy="31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00404"/>
      </p:ext>
    </p:extLst>
  </p:cSld>
  <p:clrMapOvr>
    <a:masterClrMapping/>
  </p:clrMapOvr>
  <p:transition advClick="0" advTm="7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2E280E-BE45-42C4-991D-C19EDD100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77" b="-1"/>
          <a:stretch/>
        </p:blipFill>
        <p:spPr>
          <a:xfrm>
            <a:off x="1332854" y="748760"/>
            <a:ext cx="10750658" cy="60472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C9F40-2DEE-435C-962C-C24011AFB0E3}"/>
              </a:ext>
            </a:extLst>
          </p:cNvPr>
          <p:cNvSpPr txBox="1"/>
          <p:nvPr/>
        </p:nvSpPr>
        <p:spPr>
          <a:xfrm>
            <a:off x="160495" y="209228"/>
            <a:ext cx="101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56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 using </a:t>
            </a:r>
            <a:r>
              <a:rPr lang="en-US" sz="2800" b="1">
                <a:solidFill>
                  <a:srgbClr val="0056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modeling – Hepburn Living </a:t>
            </a:r>
            <a:r>
              <a:rPr lang="en-US" sz="2800" b="1" dirty="0">
                <a:solidFill>
                  <a:srgbClr val="0056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F21FC-9AA3-C0A7-67D3-721439E35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566" y="5458214"/>
            <a:ext cx="1213209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06964"/>
      </p:ext>
    </p:extLst>
  </p:cSld>
  <p:clrMapOvr>
    <a:masterClrMapping/>
  </p:clrMapOvr>
  <p:transition advClick="0" advTm="7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EF5C1B-EDA7-466A-BC46-1C7CB0F0F4B8}"/>
              </a:ext>
            </a:extLst>
          </p:cNvPr>
          <p:cNvSpPr txBox="1"/>
          <p:nvPr/>
        </p:nvSpPr>
        <p:spPr>
          <a:xfrm>
            <a:off x="368330" y="3713929"/>
            <a:ext cx="2889659" cy="13388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b="1" dirty="0">
                <a:solidFill>
                  <a:srgbClr val="246682"/>
                </a:solidFill>
                <a:latin typeface="Corbel" panose="020B0503020204020204" pitchFamily="34" charset="0"/>
              </a:rPr>
              <a:t>Wayne Cobleigh, CPSM</a:t>
            </a: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Vice President </a:t>
            </a: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sz="1600" dirty="0"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wayne.cobleigh@gza.com</a:t>
            </a:r>
            <a:endParaRPr lang="en-US" sz="1600" dirty="0">
              <a:latin typeface="Corbel" panose="020B0503020204020204" pitchFamily="34" charset="0"/>
            </a:endParaRP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5B994211-1516-C10D-3F11-DE5717300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4" y="1174496"/>
            <a:ext cx="2286000" cy="2286000"/>
          </a:xfrm>
          <a:prstGeom prst="rect">
            <a:avLst/>
          </a:prstGeom>
        </p:spPr>
      </p:pic>
      <p:pic>
        <p:nvPicPr>
          <p:cNvPr id="8" name="Picture 7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6AB10418-3976-8F1E-3421-A55CCC2923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078" y="1183276"/>
            <a:ext cx="2286000" cy="2286000"/>
          </a:xfrm>
          <a:prstGeom prst="rect">
            <a:avLst/>
          </a:prstGeom>
        </p:spPr>
      </p:pic>
      <p:pic>
        <p:nvPicPr>
          <p:cNvPr id="10" name="Picture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84ED8F6-6F92-1D4E-D5B9-95F7372A15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754" y="1165716"/>
            <a:ext cx="2286000" cy="2285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7AAA12-6474-B564-D50C-5D204F8E052C}"/>
              </a:ext>
            </a:extLst>
          </p:cNvPr>
          <p:cNvSpPr txBox="1"/>
          <p:nvPr/>
        </p:nvSpPr>
        <p:spPr>
          <a:xfrm>
            <a:off x="3257989" y="3682399"/>
            <a:ext cx="2717091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b="1" dirty="0">
                <a:solidFill>
                  <a:srgbClr val="246682"/>
                </a:solidFill>
                <a:latin typeface="Corbel" panose="020B0503020204020204" pitchFamily="34" charset="0"/>
              </a:rPr>
              <a:t>Stephen Lecco, AICP, CEP, PWS</a:t>
            </a: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Associate Principal</a:t>
            </a: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stephen.lecco@gza.com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3130E5-4E59-3329-65DD-240CE6EF221E}"/>
              </a:ext>
            </a:extLst>
          </p:cNvPr>
          <p:cNvSpPr txBox="1"/>
          <p:nvPr/>
        </p:nvSpPr>
        <p:spPr>
          <a:xfrm>
            <a:off x="6076283" y="3674445"/>
            <a:ext cx="2801235" cy="18620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b="1" dirty="0">
                <a:solidFill>
                  <a:srgbClr val="246682"/>
                </a:solidFill>
                <a:latin typeface="Corbel" panose="020B0503020204020204" pitchFamily="34" charset="0"/>
              </a:rPr>
              <a:t>Jay Womack, ASLA, LEED AP, WEDG</a:t>
            </a: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Landscape Architect | Ecological Design</a:t>
            </a: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sz="1600" dirty="0">
                <a:latin typeface="Corbel" panose="020B05030202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jay.womack@gza.com</a:t>
            </a:r>
            <a:endParaRPr lang="en-US" sz="1600" dirty="0">
              <a:latin typeface="Corbel" panose="020B0503020204020204" pitchFamily="34" charset="0"/>
            </a:endParaRP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F1894-63BC-6CCE-D06D-F6ED12D811AA}"/>
              </a:ext>
            </a:extLst>
          </p:cNvPr>
          <p:cNvSpPr txBox="1"/>
          <p:nvPr/>
        </p:nvSpPr>
        <p:spPr>
          <a:xfrm>
            <a:off x="662404" y="275756"/>
            <a:ext cx="104711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24668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Design With Nature </a:t>
            </a:r>
            <a:r>
              <a:rPr lang="en-US" sz="2800" b="1" i="0">
                <a:solidFill>
                  <a:srgbClr val="24668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Studio Coastal Resilience Leaders</a:t>
            </a:r>
            <a:endParaRPr lang="en-US" sz="2800" b="1" i="0" dirty="0">
              <a:solidFill>
                <a:srgbClr val="24668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A5258-9631-D833-241A-DAA2B69D3E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4191" y="1153568"/>
            <a:ext cx="2286000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B582CC-1E2D-27F9-150C-4A66262204E0}"/>
              </a:ext>
            </a:extLst>
          </p:cNvPr>
          <p:cNvSpPr txBox="1"/>
          <p:nvPr/>
        </p:nvSpPr>
        <p:spPr>
          <a:xfrm>
            <a:off x="8978721" y="3682399"/>
            <a:ext cx="2801235" cy="13388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b="1" dirty="0">
                <a:solidFill>
                  <a:srgbClr val="246682"/>
                </a:solidFill>
                <a:latin typeface="Corbel" panose="020B0503020204020204" pitchFamily="34" charset="0"/>
              </a:rPr>
              <a:t>Dan Veriotti, P.E.</a:t>
            </a: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Associate Principal</a:t>
            </a: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r>
              <a:rPr lang="en-US" sz="1600" dirty="0">
                <a:latin typeface="Corbel" panose="020B05030202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dan.veriotti@gza.com</a:t>
            </a:r>
            <a:endParaRPr lang="en-US" sz="1600" dirty="0">
              <a:latin typeface="Corbel" panose="020B0503020204020204" pitchFamily="34" charset="0"/>
            </a:endParaRPr>
          </a:p>
          <a:p>
            <a:pPr marL="173037" algn="ctr">
              <a:spcAft>
                <a:spcPts val="600"/>
              </a:spcAft>
              <a:tabLst>
                <a:tab pos="1376363" algn="l"/>
                <a:tab pos="1828800" algn="l"/>
                <a:tab pos="2343150" algn="l"/>
                <a:tab pos="2743200" algn="l"/>
              </a:tabLs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557970"/>
      </p:ext>
    </p:extLst>
  </p:cSld>
  <p:clrMapOvr>
    <a:masterClrMapping/>
  </p:clrMapOvr>
  <p:transition advClick="0" advTm="7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on a dirt road&#10;&#10;Description generated with high confidence">
            <a:extLst>
              <a:ext uri="{FF2B5EF4-FFF2-40B4-BE49-F238E27FC236}">
                <a16:creationId xmlns:a16="http://schemas.microsoft.com/office/drawing/2014/main" id="{F5179611-0A12-4116-84A7-95A584EA22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21913" r="1118" b="39676"/>
          <a:stretch/>
        </p:blipFill>
        <p:spPr bwMode="auto">
          <a:xfrm>
            <a:off x="498764" y="806130"/>
            <a:ext cx="10946222" cy="5987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ign on a dirt road&#10;&#10;Description generated with high confidence">
            <a:extLst>
              <a:ext uri="{FF2B5EF4-FFF2-40B4-BE49-F238E27FC236}">
                <a16:creationId xmlns:a16="http://schemas.microsoft.com/office/drawing/2014/main" id="{F5179611-0A12-4116-84A7-95A584EA22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61103" r="511" b="352"/>
          <a:stretch/>
        </p:blipFill>
        <p:spPr>
          <a:xfrm>
            <a:off x="498764" y="738229"/>
            <a:ext cx="10946222" cy="6055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A09DC1-DA54-46BE-8F75-024A4C158582}"/>
              </a:ext>
            </a:extLst>
          </p:cNvPr>
          <p:cNvSpPr/>
          <p:nvPr/>
        </p:nvSpPr>
        <p:spPr>
          <a:xfrm>
            <a:off x="340772" y="63909"/>
            <a:ext cx="11732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56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 </a:t>
            </a:r>
            <a:r>
              <a:rPr lang="en-US" sz="2800" b="1">
                <a:solidFill>
                  <a:srgbClr val="0056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Better Understand the Completed Living Shoreline Landscape</a:t>
            </a:r>
            <a:endParaRPr lang="en-US" sz="2800" b="1" dirty="0">
              <a:solidFill>
                <a:srgbClr val="0056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BE99E814-67E1-404D-ED73-FD72B00F2F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3258" r="8614" b="9426"/>
          <a:stretch/>
        </p:blipFill>
        <p:spPr>
          <a:xfrm>
            <a:off x="498764" y="4875791"/>
            <a:ext cx="1654468" cy="15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66432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A09DC1-DA54-46BE-8F75-024A4C158582}"/>
              </a:ext>
            </a:extLst>
          </p:cNvPr>
          <p:cNvSpPr/>
          <p:nvPr/>
        </p:nvSpPr>
        <p:spPr>
          <a:xfrm>
            <a:off x="340772" y="63909"/>
            <a:ext cx="11732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56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Importance of Visualizing Details – Living Shoreline “Drawn to Scale”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42C45B-B25C-40A4-9F43-5CFAC8F8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93" y="1141127"/>
            <a:ext cx="10211803" cy="53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99147"/>
      </p:ext>
    </p:extLst>
  </p:cSld>
  <p:clrMapOvr>
    <a:masterClrMapping/>
  </p:clrMapOvr>
  <p:transition advClick="0" advTm="7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A03B483F-867C-A8AD-005C-5E62A6458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3258" r="8614" b="9426"/>
          <a:stretch/>
        </p:blipFill>
        <p:spPr>
          <a:xfrm>
            <a:off x="152561" y="5614893"/>
            <a:ext cx="1213532" cy="11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52477"/>
      </p:ext>
    </p:extLst>
  </p:cSld>
  <p:clrMapOvr>
    <a:masterClrMapping/>
  </p:clrMapOvr>
  <p:transition advClick="0" advTm="7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7090ECC0-2CBE-2429-652B-FCB5425B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3258" r="8614" b="9426"/>
          <a:stretch/>
        </p:blipFill>
        <p:spPr>
          <a:xfrm>
            <a:off x="152561" y="5614893"/>
            <a:ext cx="1213532" cy="11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57027"/>
      </p:ext>
    </p:extLst>
  </p:cSld>
  <p:clrMapOvr>
    <a:masterClrMapping/>
  </p:clrMapOvr>
  <p:transition advClick="0" advTm="7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62E4A7F6-635E-4514-F147-B6CA204EB6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3258" r="8614" b="9426"/>
          <a:stretch/>
        </p:blipFill>
        <p:spPr>
          <a:xfrm>
            <a:off x="152561" y="5614893"/>
            <a:ext cx="1213532" cy="11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56143"/>
      </p:ext>
    </p:extLst>
  </p:cSld>
  <p:clrMapOvr>
    <a:masterClrMapping/>
  </p:clrMapOvr>
  <p:transition advClick="0" advTm="7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130C1C67-20CB-36F7-E05F-CB13AC8A7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3258" r="8614" b="9426"/>
          <a:stretch/>
        </p:blipFill>
        <p:spPr>
          <a:xfrm>
            <a:off x="152561" y="5614893"/>
            <a:ext cx="1213532" cy="11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0474"/>
      </p:ext>
    </p:extLst>
  </p:cSld>
  <p:clrMapOvr>
    <a:masterClrMapping/>
  </p:clrMapOvr>
  <p:transition advClick="0" advTm="7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AED74D6A-89E6-741E-4727-05F9D7AB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3258" r="8614" b="9426"/>
          <a:stretch/>
        </p:blipFill>
        <p:spPr>
          <a:xfrm>
            <a:off x="152561" y="5614893"/>
            <a:ext cx="1213532" cy="11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09344"/>
      </p:ext>
    </p:extLst>
  </p:cSld>
  <p:clrMapOvr>
    <a:masterClrMapping/>
  </p:clrMapOvr>
  <p:transition advClick="0" advTm="7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F865DBDA-2357-B08D-AD1A-0410E4F89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3258" r="8614" b="9426"/>
          <a:stretch/>
        </p:blipFill>
        <p:spPr>
          <a:xfrm>
            <a:off x="152561" y="5614893"/>
            <a:ext cx="1213532" cy="1105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3DD65E-48B1-255B-5A13-74EA2C9B7D48}"/>
              </a:ext>
            </a:extLst>
          </p:cNvPr>
          <p:cNvSpPr txBox="1"/>
          <p:nvPr/>
        </p:nvSpPr>
        <p:spPr>
          <a:xfrm>
            <a:off x="413657" y="137711"/>
            <a:ext cx="8730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 2021 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63173"/>
      </p:ext>
    </p:extLst>
  </p:cSld>
  <p:clrMapOvr>
    <a:masterClrMapping/>
  </p:clrMapOvr>
  <p:transition advClick="0" advTm="7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0E7D4E-7601-11AE-4260-54CDCC0CC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19111-C6F7-9134-8CD7-001D4A6E4479}"/>
              </a:ext>
            </a:extLst>
          </p:cNvPr>
          <p:cNvSpPr txBox="1"/>
          <p:nvPr/>
        </p:nvSpPr>
        <p:spPr>
          <a:xfrm>
            <a:off x="468086" y="446314"/>
            <a:ext cx="259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56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 2024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191743144"/>
      </p:ext>
    </p:extLst>
  </p:cSld>
  <p:clrMapOvr>
    <a:masterClrMapping/>
  </p:clrMapOvr>
  <p:transition advClick="0" advTm="7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rt road with grass and a body of water&#10;&#10;Description automatically generated">
            <a:extLst>
              <a:ext uri="{FF2B5EF4-FFF2-40B4-BE49-F238E27FC236}">
                <a16:creationId xmlns:a16="http://schemas.microsoft.com/office/drawing/2014/main" id="{11072B25-4599-D070-BA0F-390C316E1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997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1E822-E0EB-388B-BA3D-EC972BB2CC50}"/>
              </a:ext>
            </a:extLst>
          </p:cNvPr>
          <p:cNvSpPr txBox="1"/>
          <p:nvPr/>
        </p:nvSpPr>
        <p:spPr>
          <a:xfrm>
            <a:off x="468086" y="446314"/>
            <a:ext cx="259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56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 2024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516153441"/>
      </p:ext>
    </p:extLst>
  </p:cSld>
  <p:clrMapOvr>
    <a:masterClrMapping/>
  </p:clrMapOvr>
  <p:transition advClick="0" advTm="7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00EEBC-D591-4D1E-AB47-16EB9AF89FD0}"/>
              </a:ext>
            </a:extLst>
          </p:cNvPr>
          <p:cNvSpPr txBox="1"/>
          <p:nvPr/>
        </p:nvSpPr>
        <p:spPr>
          <a:xfrm>
            <a:off x="317034" y="322614"/>
            <a:ext cx="5454762" cy="338554"/>
          </a:xfrm>
          <a:prstGeom prst="rect">
            <a:avLst/>
          </a:prstGeom>
          <a:solidFill>
            <a:srgbClr val="24668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effectLst/>
              </a:rPr>
              <a:t>Long Wharf Flood Protection Rendering New Haven, CT (2015)</a:t>
            </a:r>
          </a:p>
        </p:txBody>
      </p:sp>
    </p:spTree>
    <p:extLst>
      <p:ext uri="{BB962C8B-B14F-4D97-AF65-F5344CB8AC3E}">
        <p14:creationId xmlns:p14="http://schemas.microsoft.com/office/powerpoint/2010/main" val="853087513"/>
      </p:ext>
    </p:extLst>
  </p:cSld>
  <p:clrMapOvr>
    <a:masterClrMapping/>
  </p:clrMapOvr>
  <p:transition advClick="0" advTm="7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AFC94CBC-A6B4-4E75-B78E-20E440E4E884}"/>
              </a:ext>
            </a:extLst>
          </p:cNvPr>
          <p:cNvSpPr txBox="1">
            <a:spLocks noChangeArrowheads="1"/>
          </p:cNvSpPr>
          <p:nvPr/>
        </p:nvSpPr>
        <p:spPr>
          <a:xfrm>
            <a:off x="699369" y="252759"/>
            <a:ext cx="5131586" cy="1906072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n-US" altLang="en-US" sz="10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4800" b="1" dirty="0">
                <a:solidFill>
                  <a:schemeClr val="bg1"/>
                </a:solidFill>
                <a:latin typeface="+mn-lt"/>
              </a:rPr>
              <a:t>Thank You</a:t>
            </a:r>
            <a:r>
              <a:rPr lang="en-US" altLang="en-US" sz="4800" b="1">
                <a:solidFill>
                  <a:schemeClr val="bg1"/>
                </a:solidFill>
                <a:latin typeface="+mn-lt"/>
              </a:rPr>
              <a:t>! </a:t>
            </a:r>
            <a:endParaRPr lang="en-US" alt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1E4C7-D900-B3B5-016B-B97427E7303B}"/>
              </a:ext>
            </a:extLst>
          </p:cNvPr>
          <p:cNvSpPr txBox="1"/>
          <p:nvPr/>
        </p:nvSpPr>
        <p:spPr>
          <a:xfrm>
            <a:off x="828809" y="6235909"/>
            <a:ext cx="7675461" cy="369332"/>
          </a:xfrm>
          <a:prstGeom prst="rect">
            <a:avLst/>
          </a:prstGeom>
          <a:solidFill>
            <a:srgbClr val="24668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Hepburn Living Shoreline – Post Construction Green Heron Habitat Monitoring</a:t>
            </a:r>
          </a:p>
        </p:txBody>
      </p:sp>
      <p:pic>
        <p:nvPicPr>
          <p:cNvPr id="4" name="Picture 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12D66756-41C3-C4DB-68C1-580D6703D7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9" y="1741712"/>
            <a:ext cx="2957458" cy="29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818"/>
      </p:ext>
    </p:extLst>
  </p:cSld>
  <p:clrMapOvr>
    <a:masterClrMapping/>
  </p:clrMapOvr>
  <p:transition advClick="0" advTm="7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E203DA-C691-4828-B408-A2AC0DB88DCB}"/>
              </a:ext>
            </a:extLst>
          </p:cNvPr>
          <p:cNvSpPr txBox="1"/>
          <p:nvPr/>
        </p:nvSpPr>
        <p:spPr>
          <a:xfrm>
            <a:off x="679432" y="473449"/>
            <a:ext cx="10833135" cy="1177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cap="small" dirty="0">
                <a:solidFill>
                  <a:srgbClr val="246682"/>
                </a:solidFill>
                <a:effectLst/>
                <a:ea typeface="Calibri" panose="020F0502020204030204" pitchFamily="34" charset="0"/>
              </a:rPr>
              <a:t>The Living Shoreline </a:t>
            </a:r>
            <a:r>
              <a:rPr lang="en-US" sz="2000" b="1" cap="small" dirty="0">
                <a:solidFill>
                  <a:srgbClr val="246682"/>
                </a:solidFill>
                <a:ea typeface="Calibri" panose="020F0502020204030204" pitchFamily="34" charset="0"/>
              </a:rPr>
              <a:t>work supports GZA’s </a:t>
            </a:r>
            <a:r>
              <a:rPr lang="en-US" sz="2000" b="1" cap="small" dirty="0">
                <a:solidFill>
                  <a:srgbClr val="246682"/>
                </a:solidFill>
                <a:effectLst/>
                <a:ea typeface="Calibri" panose="020F0502020204030204" pitchFamily="34" charset="0"/>
              </a:rPr>
              <a:t>Design with Nature philosophy.  It's how we think, plan, engineer, and design. GZA is committed to the application of natural and nature-based features to meet our Client's needs and challenges.</a:t>
            </a:r>
            <a:r>
              <a:rPr lang="en-US" sz="2000" b="1" i="1" dirty="0">
                <a:solidFill>
                  <a:srgbClr val="246682"/>
                </a:solidFill>
                <a:ea typeface="Calibri" panose="020F0502020204030204" pitchFamily="34" charset="0"/>
              </a:rPr>
              <a:t>          </a:t>
            </a:r>
            <a:endParaRPr lang="en-US" sz="1400" i="1" cap="small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algn="r"/>
            <a:endParaRPr lang="en-US" sz="1050" b="1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91AC9-DD02-4CF5-BE45-649F9355B9C7}"/>
              </a:ext>
            </a:extLst>
          </p:cNvPr>
          <p:cNvSpPr txBox="1"/>
          <p:nvPr/>
        </p:nvSpPr>
        <p:spPr>
          <a:xfrm>
            <a:off x="621323" y="1924899"/>
            <a:ext cx="5070537" cy="40164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b="1" cap="small" dirty="0">
                <a:solidFill>
                  <a:srgbClr val="246682"/>
                </a:solidFill>
              </a:rPr>
              <a:t>Design With Nature: Coastal Resilience Services:</a:t>
            </a:r>
          </a:p>
          <a:p>
            <a:pPr marL="231775">
              <a:spcAft>
                <a:spcPts val="300"/>
              </a:spcAft>
            </a:pPr>
            <a:r>
              <a:rPr lang="en-US" sz="2000" dirty="0">
                <a:solidFill>
                  <a:srgbClr val="246682"/>
                </a:solidFill>
                <a:ea typeface="Calibri" panose="020F0502020204030204" pitchFamily="34" charset="0"/>
              </a:rPr>
              <a:t>Coastal Processes:</a:t>
            </a:r>
          </a:p>
          <a:p>
            <a:pPr marL="682625" lvl="1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Metocean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 Data Analysis</a:t>
            </a:r>
          </a:p>
          <a:p>
            <a:pPr marL="682625" lvl="1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Coastal Geomorphology and Processes</a:t>
            </a:r>
          </a:p>
          <a:p>
            <a:pPr marL="682625" lvl="1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Numerical Circulation, Wave and Sediment Transport Modeling</a:t>
            </a:r>
          </a:p>
          <a:p>
            <a:pPr marL="231775">
              <a:spcAft>
                <a:spcPts val="300"/>
              </a:spcAft>
            </a:pPr>
            <a:r>
              <a:rPr lang="en-US" sz="2000" dirty="0">
                <a:solidFill>
                  <a:srgbClr val="246682"/>
                </a:solidFill>
                <a:ea typeface="Calibri" panose="020F0502020204030204" pitchFamily="34" charset="0"/>
              </a:rPr>
              <a:t>Coastal Resilience and Adaptation:</a:t>
            </a:r>
          </a:p>
          <a:p>
            <a:pPr marL="682625" lvl="1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Coastal Resilience and Climate Adaptation Plans</a:t>
            </a:r>
          </a:p>
          <a:p>
            <a:pPr marL="682625" lvl="1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Shoreline Management using NNBFs</a:t>
            </a:r>
          </a:p>
          <a:p>
            <a:pPr marL="682625" lvl="1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Living Shorelines</a:t>
            </a:r>
          </a:p>
          <a:p>
            <a:pPr marL="682625" lvl="1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Beach Nourishment</a:t>
            </a:r>
          </a:p>
          <a:p>
            <a:pPr marL="682625" lvl="1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Estuary and Tidal Marsh Restoration</a:t>
            </a:r>
          </a:p>
          <a:p>
            <a:pPr marL="682625" lvl="1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Bluff Stabilization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C5E198-94F9-4E61-84C7-A7DEE6B6F5F6}"/>
              </a:ext>
            </a:extLst>
          </p:cNvPr>
          <p:cNvSpPr txBox="1"/>
          <p:nvPr/>
        </p:nvSpPr>
        <p:spPr>
          <a:xfrm>
            <a:off x="6096000" y="2364219"/>
            <a:ext cx="5474677" cy="34317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31775">
              <a:spcAft>
                <a:spcPts val="300"/>
              </a:spcAft>
            </a:pPr>
            <a:r>
              <a:rPr lang="en-US" sz="2000" dirty="0">
                <a:solidFill>
                  <a:srgbClr val="246682"/>
                </a:solidFill>
                <a:ea typeface="Calibri" panose="020F0502020204030204" pitchFamily="34" charset="0"/>
              </a:rPr>
              <a:t>Ecology:</a:t>
            </a:r>
          </a:p>
          <a:p>
            <a:pPr marL="517525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Wetlands Mapping</a:t>
            </a:r>
          </a:p>
          <a:p>
            <a:pPr marL="517525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Essential Fish Habitat Analysis</a:t>
            </a:r>
          </a:p>
          <a:p>
            <a:pPr marL="517525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Endangered and Rare Species Surveys</a:t>
            </a:r>
          </a:p>
          <a:p>
            <a:pPr marL="231775">
              <a:spcAft>
                <a:spcPts val="300"/>
              </a:spcAft>
            </a:pPr>
            <a:r>
              <a:rPr lang="en-US" sz="2000" dirty="0">
                <a:solidFill>
                  <a:srgbClr val="246682"/>
                </a:solidFill>
                <a:ea typeface="Calibri" panose="020F0502020204030204" pitchFamily="34" charset="0"/>
              </a:rPr>
              <a:t>Engineering and Design:</a:t>
            </a:r>
          </a:p>
          <a:p>
            <a:pPr marL="517525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Site/Civil Engineering</a:t>
            </a:r>
          </a:p>
          <a:p>
            <a:pPr marL="517525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Tidal Inlet and Culvert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Design</a:t>
            </a:r>
          </a:p>
          <a:p>
            <a:pPr marL="517525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Landscape Architecture</a:t>
            </a:r>
          </a:p>
          <a:p>
            <a:pPr marL="517525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Project Plans and Specifications</a:t>
            </a:r>
          </a:p>
          <a:p>
            <a:pPr marL="517525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Construction Support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231775">
              <a:spcAft>
                <a:spcPts val="300"/>
              </a:spcAft>
            </a:pPr>
            <a:r>
              <a:rPr lang="en-US" sz="2000" dirty="0">
                <a:solidFill>
                  <a:srgbClr val="246682"/>
                </a:solidFill>
                <a:ea typeface="Calibri" panose="020F0502020204030204" pitchFamily="34" charset="0"/>
              </a:rPr>
              <a:t>Environmental Permitting</a:t>
            </a:r>
          </a:p>
        </p:txBody>
      </p:sp>
    </p:spTree>
    <p:extLst>
      <p:ext uri="{BB962C8B-B14F-4D97-AF65-F5344CB8AC3E}">
        <p14:creationId xmlns:p14="http://schemas.microsoft.com/office/powerpoint/2010/main" val="4195376664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126993-26DE-4233-8030-115FCAC988DE}"/>
              </a:ext>
            </a:extLst>
          </p:cNvPr>
          <p:cNvSpPr txBox="1"/>
          <p:nvPr/>
        </p:nvSpPr>
        <p:spPr>
          <a:xfrm>
            <a:off x="521616" y="726374"/>
            <a:ext cx="115289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effectLst/>
                <a:latin typeface="Corbel" panose="020B0503020204020204" pitchFamily="34" charset="0"/>
              </a:rPr>
              <a:t>Living shorelines use plants or other natural elements — sometimes in combination with harder shoreline structures — to stabilize estuarine coasts, bays, and tributaries. (NOAA)</a:t>
            </a:r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76A8B-87E3-4736-9A80-97CFAFF2F2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00" y="1955214"/>
            <a:ext cx="5891873" cy="41764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580D53-CD31-4690-B940-E11ABCB05433}"/>
              </a:ext>
            </a:extLst>
          </p:cNvPr>
          <p:cNvSpPr txBox="1"/>
          <p:nvPr/>
        </p:nvSpPr>
        <p:spPr>
          <a:xfrm>
            <a:off x="7199251" y="1788405"/>
            <a:ext cx="4300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Typical components: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Wave attenuation devices (sills)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Sediment subgrade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New marsh (low and high)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Integration with beach and dune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7286B-5DD3-4808-BA78-35287AE79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251" y="3265733"/>
            <a:ext cx="3999981" cy="2563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54AA24-00B5-405F-B2C9-EEA5E31E873D}"/>
              </a:ext>
            </a:extLst>
          </p:cNvPr>
          <p:cNvSpPr txBox="1"/>
          <p:nvPr/>
        </p:nvSpPr>
        <p:spPr>
          <a:xfrm>
            <a:off x="521616" y="203154"/>
            <a:ext cx="104711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24668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is a Living Shoreline?</a:t>
            </a:r>
          </a:p>
        </p:txBody>
      </p:sp>
    </p:spTree>
    <p:extLst>
      <p:ext uri="{BB962C8B-B14F-4D97-AF65-F5344CB8AC3E}">
        <p14:creationId xmlns:p14="http://schemas.microsoft.com/office/powerpoint/2010/main" val="2791864703"/>
      </p:ext>
    </p:extLst>
  </p:cSld>
  <p:clrMapOvr>
    <a:masterClrMapping/>
  </p:clrMapOvr>
  <p:transition advClick="0" advTm="7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5704179-2C68-C646-A562-48BCFA55C53E}"/>
              </a:ext>
            </a:extLst>
          </p:cNvPr>
          <p:cNvCxnSpPr>
            <a:cxnSpLocks/>
          </p:cNvCxnSpPr>
          <p:nvPr/>
        </p:nvCxnSpPr>
        <p:spPr>
          <a:xfrm flipV="1">
            <a:off x="10872157" y="3702976"/>
            <a:ext cx="0" cy="564818"/>
          </a:xfrm>
          <a:prstGeom prst="line">
            <a:avLst/>
          </a:prstGeom>
          <a:ln w="22225">
            <a:solidFill>
              <a:srgbClr val="A6A6A6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DF3DD87-7804-B94A-9222-A2B6BAD36C91}"/>
              </a:ext>
            </a:extLst>
          </p:cNvPr>
          <p:cNvCxnSpPr>
            <a:cxnSpLocks/>
          </p:cNvCxnSpPr>
          <p:nvPr/>
        </p:nvCxnSpPr>
        <p:spPr>
          <a:xfrm flipV="1">
            <a:off x="7675194" y="3702976"/>
            <a:ext cx="0" cy="564818"/>
          </a:xfrm>
          <a:prstGeom prst="line">
            <a:avLst/>
          </a:prstGeom>
          <a:ln w="22225">
            <a:solidFill>
              <a:srgbClr val="A6A6A6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027A47-529D-3A44-8AB8-38F3ED3987A2}"/>
              </a:ext>
            </a:extLst>
          </p:cNvPr>
          <p:cNvCxnSpPr>
            <a:cxnSpLocks/>
          </p:cNvCxnSpPr>
          <p:nvPr/>
        </p:nvCxnSpPr>
        <p:spPr>
          <a:xfrm flipV="1">
            <a:off x="4471354" y="3702976"/>
            <a:ext cx="0" cy="564818"/>
          </a:xfrm>
          <a:prstGeom prst="line">
            <a:avLst/>
          </a:prstGeom>
          <a:ln w="22225">
            <a:solidFill>
              <a:srgbClr val="A6A6A6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66408D5-BEFD-EC47-8527-4CFE588CFA06}"/>
              </a:ext>
            </a:extLst>
          </p:cNvPr>
          <p:cNvCxnSpPr>
            <a:cxnSpLocks/>
          </p:cNvCxnSpPr>
          <p:nvPr/>
        </p:nvCxnSpPr>
        <p:spPr>
          <a:xfrm flipV="1">
            <a:off x="1260641" y="3702976"/>
            <a:ext cx="0" cy="564818"/>
          </a:xfrm>
          <a:prstGeom prst="line">
            <a:avLst/>
          </a:prstGeom>
          <a:ln w="22225">
            <a:solidFill>
              <a:srgbClr val="A6A6A6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65A571A-9873-0246-AA52-34D391CD5950}"/>
              </a:ext>
            </a:extLst>
          </p:cNvPr>
          <p:cNvCxnSpPr>
            <a:cxnSpLocks/>
          </p:cNvCxnSpPr>
          <p:nvPr/>
        </p:nvCxnSpPr>
        <p:spPr>
          <a:xfrm flipV="1">
            <a:off x="9304611" y="2233481"/>
            <a:ext cx="0" cy="564818"/>
          </a:xfrm>
          <a:prstGeom prst="line">
            <a:avLst/>
          </a:prstGeom>
          <a:ln w="22225">
            <a:solidFill>
              <a:srgbClr val="A6A6A6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BB5F23E-E46E-E642-94CC-BC4CB2481636}"/>
              </a:ext>
            </a:extLst>
          </p:cNvPr>
          <p:cNvCxnSpPr>
            <a:cxnSpLocks/>
          </p:cNvCxnSpPr>
          <p:nvPr/>
        </p:nvCxnSpPr>
        <p:spPr>
          <a:xfrm flipV="1">
            <a:off x="6107650" y="2225014"/>
            <a:ext cx="0" cy="564818"/>
          </a:xfrm>
          <a:prstGeom prst="line">
            <a:avLst/>
          </a:prstGeom>
          <a:ln w="22225">
            <a:solidFill>
              <a:srgbClr val="A6A6A6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B378F2B-5890-0B4E-9BE2-7F6A68E82CDD}"/>
              </a:ext>
            </a:extLst>
          </p:cNvPr>
          <p:cNvCxnSpPr>
            <a:cxnSpLocks/>
          </p:cNvCxnSpPr>
          <p:nvPr/>
        </p:nvCxnSpPr>
        <p:spPr>
          <a:xfrm flipV="1">
            <a:off x="2896936" y="2233481"/>
            <a:ext cx="0" cy="564818"/>
          </a:xfrm>
          <a:prstGeom prst="line">
            <a:avLst/>
          </a:prstGeom>
          <a:ln w="22225">
            <a:solidFill>
              <a:srgbClr val="A6A6A6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D9D20B98-2ACE-B541-818E-C0F55ACD12A3}"/>
              </a:ext>
            </a:extLst>
          </p:cNvPr>
          <p:cNvSpPr>
            <a:spLocks noChangeAspect="1"/>
          </p:cNvSpPr>
          <p:nvPr/>
        </p:nvSpPr>
        <p:spPr>
          <a:xfrm>
            <a:off x="2816227" y="2002783"/>
            <a:ext cx="177800" cy="179387"/>
          </a:xfrm>
          <a:prstGeom prst="ellipse">
            <a:avLst/>
          </a:prstGeom>
          <a:solidFill>
            <a:srgbClr val="2766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EEBBCD-EB44-D447-8568-4B88627B7FA6}"/>
              </a:ext>
            </a:extLst>
          </p:cNvPr>
          <p:cNvSpPr txBox="1"/>
          <p:nvPr/>
        </p:nvSpPr>
        <p:spPr>
          <a:xfrm>
            <a:off x="6405240" y="4230374"/>
            <a:ext cx="2058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Develop Capture</a:t>
            </a:r>
          </a:p>
          <a:p>
            <a:pPr algn="ctr"/>
            <a:r>
              <a:rPr lang="en-US" sz="1400" b="1">
                <a:solidFill>
                  <a:schemeClr val="bg1"/>
                </a:solidFill>
              </a:rPr>
              <a:t>Team &amp;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28C6F-F21C-344F-99BB-52B3AF7F7F86}"/>
              </a:ext>
            </a:extLst>
          </p:cNvPr>
          <p:cNvSpPr txBox="1"/>
          <p:nvPr/>
        </p:nvSpPr>
        <p:spPr>
          <a:xfrm>
            <a:off x="821426" y="742291"/>
            <a:ext cx="1076663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en-US" sz="2800" b="1" dirty="0">
                <a:solidFill>
                  <a:srgbClr val="246682"/>
                </a:solidFill>
                <a:cs typeface="Calibri"/>
              </a:rPr>
              <a:t>Living Shoreline Engineering and Design Approach Involves:</a:t>
            </a:r>
            <a:endParaRPr lang="en-US" sz="2800" b="1" dirty="0">
              <a:solidFill>
                <a:srgbClr val="24668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75FD5D-DC0B-2A4F-B2F3-B8A73750DEC1}"/>
              </a:ext>
            </a:extLst>
          </p:cNvPr>
          <p:cNvSpPr txBox="1"/>
          <p:nvPr/>
        </p:nvSpPr>
        <p:spPr>
          <a:xfrm>
            <a:off x="6914627" y="4726808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</a:rPr>
              <a:t>SWOT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</a:rPr>
              <a:t>More…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D72136-1E98-0245-835B-77414585091F}"/>
              </a:ext>
            </a:extLst>
          </p:cNvPr>
          <p:cNvSpPr txBox="1"/>
          <p:nvPr/>
        </p:nvSpPr>
        <p:spPr>
          <a:xfrm>
            <a:off x="2658970" y="4532657"/>
            <a:ext cx="719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Bullet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Bullet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Bullet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667CD-AF3A-E64D-AD12-03F556539AC6}"/>
              </a:ext>
            </a:extLst>
          </p:cNvPr>
          <p:cNvSpPr/>
          <p:nvPr/>
        </p:nvSpPr>
        <p:spPr>
          <a:xfrm>
            <a:off x="713384" y="2690956"/>
            <a:ext cx="1133461" cy="1133461"/>
          </a:xfrm>
          <a:prstGeom prst="ellipse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68A018-7454-E742-A746-6DFF66A59E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50" r="68818"/>
          <a:stretch/>
        </p:blipFill>
        <p:spPr>
          <a:xfrm>
            <a:off x="1860737" y="2915391"/>
            <a:ext cx="527984" cy="5968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E26528-4881-2C43-B53E-67BA20823065}"/>
              </a:ext>
            </a:extLst>
          </p:cNvPr>
          <p:cNvSpPr txBox="1"/>
          <p:nvPr/>
        </p:nvSpPr>
        <p:spPr>
          <a:xfrm>
            <a:off x="532563" y="2994771"/>
            <a:ext cx="1537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Site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Characterization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11CA92E-8AB3-E64B-A544-E5D4FD608F5D}"/>
              </a:ext>
            </a:extLst>
          </p:cNvPr>
          <p:cNvSpPr/>
          <p:nvPr/>
        </p:nvSpPr>
        <p:spPr>
          <a:xfrm>
            <a:off x="2327005" y="2680270"/>
            <a:ext cx="1133461" cy="1133461"/>
          </a:xfrm>
          <a:prstGeom prst="ellipse">
            <a:avLst/>
          </a:prstGeom>
          <a:solidFill>
            <a:srgbClr val="276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1DF93FE-13C9-D441-A54C-B84E85ABC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50" r="68818"/>
          <a:stretch/>
        </p:blipFill>
        <p:spPr>
          <a:xfrm>
            <a:off x="3474358" y="2904705"/>
            <a:ext cx="527984" cy="59686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217245D-5D0B-D64F-AD1B-16861151545B}"/>
              </a:ext>
            </a:extLst>
          </p:cNvPr>
          <p:cNvSpPr txBox="1"/>
          <p:nvPr/>
        </p:nvSpPr>
        <p:spPr>
          <a:xfrm>
            <a:off x="2375680" y="2911393"/>
            <a:ext cx="107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Purpose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and Objectives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848190B-345B-1244-9B37-F20F9AEECFA2}"/>
              </a:ext>
            </a:extLst>
          </p:cNvPr>
          <p:cNvSpPr>
            <a:spLocks noChangeAspect="1"/>
          </p:cNvSpPr>
          <p:nvPr/>
        </p:nvSpPr>
        <p:spPr>
          <a:xfrm>
            <a:off x="1171741" y="4349350"/>
            <a:ext cx="177800" cy="179387"/>
          </a:xfrm>
          <a:prstGeom prst="ellipse">
            <a:avLst/>
          </a:prstGeom>
          <a:solidFill>
            <a:srgbClr val="0093C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82EB119-DC6C-8D4B-9228-82D8E2CAF78E}"/>
              </a:ext>
            </a:extLst>
          </p:cNvPr>
          <p:cNvSpPr/>
          <p:nvPr/>
        </p:nvSpPr>
        <p:spPr>
          <a:xfrm>
            <a:off x="3924097" y="2690956"/>
            <a:ext cx="1133461" cy="1133461"/>
          </a:xfrm>
          <a:prstGeom prst="ellipse">
            <a:avLst/>
          </a:prstGeom>
          <a:solidFill>
            <a:srgbClr val="DC68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FF99259-A4D6-0B4D-9EFC-C0F1C6A21C0C}"/>
              </a:ext>
            </a:extLst>
          </p:cNvPr>
          <p:cNvSpPr txBox="1"/>
          <p:nvPr/>
        </p:nvSpPr>
        <p:spPr>
          <a:xfrm>
            <a:off x="3940626" y="2994771"/>
            <a:ext cx="110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Regulatory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Compliance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20C5F67-0764-3C4C-AA1D-F3F52BC29CA5}"/>
              </a:ext>
            </a:extLst>
          </p:cNvPr>
          <p:cNvSpPr>
            <a:spLocks noChangeAspect="1"/>
          </p:cNvSpPr>
          <p:nvPr/>
        </p:nvSpPr>
        <p:spPr>
          <a:xfrm>
            <a:off x="4382454" y="4349350"/>
            <a:ext cx="177800" cy="179387"/>
          </a:xfrm>
          <a:prstGeom prst="ellipse">
            <a:avLst/>
          </a:prstGeom>
          <a:solidFill>
            <a:srgbClr val="DC68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1750E4E-1B74-6E49-BCB5-FA2AAD821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50" r="68818"/>
          <a:stretch/>
        </p:blipFill>
        <p:spPr>
          <a:xfrm>
            <a:off x="5074212" y="2921270"/>
            <a:ext cx="527984" cy="596864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6FA3548A-46A4-2940-B4F9-2A2ADFA4415E}"/>
              </a:ext>
            </a:extLst>
          </p:cNvPr>
          <p:cNvSpPr/>
          <p:nvPr/>
        </p:nvSpPr>
        <p:spPr>
          <a:xfrm>
            <a:off x="5537719" y="2680270"/>
            <a:ext cx="1133461" cy="1133461"/>
          </a:xfrm>
          <a:prstGeom prst="ellipse">
            <a:avLst/>
          </a:prstGeom>
          <a:solidFill>
            <a:srgbClr val="06A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2E9A92B-722A-7A47-9F9B-87428478B48C}"/>
              </a:ext>
            </a:extLst>
          </p:cNvPr>
          <p:cNvSpPr txBox="1"/>
          <p:nvPr/>
        </p:nvSpPr>
        <p:spPr>
          <a:xfrm>
            <a:off x="5676704" y="2902508"/>
            <a:ext cx="904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Concept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333D2D0-AF8F-DC48-8A67-C9D84B2AD4B2}"/>
              </a:ext>
            </a:extLst>
          </p:cNvPr>
          <p:cNvSpPr>
            <a:spLocks noChangeAspect="1"/>
          </p:cNvSpPr>
          <p:nvPr/>
        </p:nvSpPr>
        <p:spPr>
          <a:xfrm>
            <a:off x="6026941" y="1994316"/>
            <a:ext cx="177800" cy="179387"/>
          </a:xfrm>
          <a:prstGeom prst="ellipse">
            <a:avLst/>
          </a:prstGeom>
          <a:solidFill>
            <a:srgbClr val="06AD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8273506-04EA-304C-BF64-EF44CC669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50" r="68818"/>
          <a:stretch/>
        </p:blipFill>
        <p:spPr>
          <a:xfrm>
            <a:off x="6678198" y="2904705"/>
            <a:ext cx="527984" cy="596864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E3A82657-E848-ED49-B04C-FD2A90EFB7FA}"/>
              </a:ext>
            </a:extLst>
          </p:cNvPr>
          <p:cNvSpPr/>
          <p:nvPr/>
        </p:nvSpPr>
        <p:spPr>
          <a:xfrm>
            <a:off x="7127937" y="2690956"/>
            <a:ext cx="1133461" cy="1133461"/>
          </a:xfrm>
          <a:prstGeom prst="ellipse">
            <a:avLst/>
          </a:prstGeom>
          <a:solidFill>
            <a:srgbClr val="894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E5B0562-89DE-A74C-979D-963B32A9F20E}"/>
              </a:ext>
            </a:extLst>
          </p:cNvPr>
          <p:cNvSpPr txBox="1"/>
          <p:nvPr/>
        </p:nvSpPr>
        <p:spPr>
          <a:xfrm>
            <a:off x="7213196" y="3070160"/>
            <a:ext cx="104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Performance Evaluation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6D34A1E-7A0E-5248-A0C1-F0C8B65FB524}"/>
              </a:ext>
            </a:extLst>
          </p:cNvPr>
          <p:cNvSpPr>
            <a:spLocks noChangeAspect="1"/>
          </p:cNvSpPr>
          <p:nvPr/>
        </p:nvSpPr>
        <p:spPr>
          <a:xfrm>
            <a:off x="7586294" y="4349350"/>
            <a:ext cx="177800" cy="179387"/>
          </a:xfrm>
          <a:prstGeom prst="ellipse">
            <a:avLst/>
          </a:prstGeom>
          <a:solidFill>
            <a:srgbClr val="8940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5D0B6F8F-5F2A-4F41-BBB4-54F5E717F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50" r="68818"/>
          <a:stretch/>
        </p:blipFill>
        <p:spPr>
          <a:xfrm>
            <a:off x="8268412" y="2915391"/>
            <a:ext cx="527984" cy="596864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BBC544C7-7C8C-BF4D-B76E-FF906A1DE2D2}"/>
              </a:ext>
            </a:extLst>
          </p:cNvPr>
          <p:cNvSpPr/>
          <p:nvPr/>
        </p:nvSpPr>
        <p:spPr>
          <a:xfrm>
            <a:off x="8734680" y="2680270"/>
            <a:ext cx="1133461" cy="1133461"/>
          </a:xfrm>
          <a:prstGeom prst="ellipse">
            <a:avLst/>
          </a:prstGeom>
          <a:solidFill>
            <a:srgbClr val="00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2803EB1-2DE1-5D41-ADBC-AED2103C9E36}"/>
              </a:ext>
            </a:extLst>
          </p:cNvPr>
          <p:cNvSpPr txBox="1"/>
          <p:nvPr/>
        </p:nvSpPr>
        <p:spPr>
          <a:xfrm>
            <a:off x="8551147" y="2984545"/>
            <a:ext cx="1524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Constructability Analysis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B3AD35E7-D95A-E74C-8684-75942F093648}"/>
              </a:ext>
            </a:extLst>
          </p:cNvPr>
          <p:cNvSpPr>
            <a:spLocks noChangeAspect="1"/>
          </p:cNvSpPr>
          <p:nvPr/>
        </p:nvSpPr>
        <p:spPr>
          <a:xfrm>
            <a:off x="9223902" y="2002783"/>
            <a:ext cx="177800" cy="179387"/>
          </a:xfrm>
          <a:prstGeom prst="ellipse">
            <a:avLst/>
          </a:prstGeom>
          <a:solidFill>
            <a:srgbClr val="0093C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2E5B8B9-0B51-F449-A1B3-E26140E20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50" r="68818"/>
          <a:stretch/>
        </p:blipFill>
        <p:spPr>
          <a:xfrm>
            <a:off x="9893413" y="2915391"/>
            <a:ext cx="527984" cy="596864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8FA5F39A-1647-CB49-8A8E-8CB597DA11F8}"/>
              </a:ext>
            </a:extLst>
          </p:cNvPr>
          <p:cNvSpPr/>
          <p:nvPr/>
        </p:nvSpPr>
        <p:spPr>
          <a:xfrm>
            <a:off x="10324900" y="2690956"/>
            <a:ext cx="1133461" cy="1133461"/>
          </a:xfrm>
          <a:prstGeom prst="ellipse">
            <a:avLst/>
          </a:prstGeom>
          <a:solidFill>
            <a:srgbClr val="276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0490B3C-9948-CD46-AC51-E3ED83C7308E}"/>
              </a:ext>
            </a:extLst>
          </p:cNvPr>
          <p:cNvSpPr txBox="1"/>
          <p:nvPr/>
        </p:nvSpPr>
        <p:spPr>
          <a:xfrm>
            <a:off x="10299628" y="2798299"/>
            <a:ext cx="11518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Plans </a:t>
            </a:r>
          </a:p>
          <a:p>
            <a:pPr algn="ctr"/>
            <a:r>
              <a:rPr lang="en-US" sz="1400" b="1">
                <a:solidFill>
                  <a:schemeClr val="bg1"/>
                </a:solidFill>
              </a:rPr>
              <a:t> Permits</a:t>
            </a:r>
          </a:p>
          <a:p>
            <a:pPr algn="ctr"/>
            <a:r>
              <a:rPr lang="en-US" sz="1400" b="1">
                <a:solidFill>
                  <a:schemeClr val="bg1"/>
                </a:solidFill>
              </a:rPr>
              <a:t>Monitoring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2663A0D-6700-B445-BB0A-BF2DEBCC8656}"/>
              </a:ext>
            </a:extLst>
          </p:cNvPr>
          <p:cNvSpPr>
            <a:spLocks noChangeAspect="1"/>
          </p:cNvSpPr>
          <p:nvPr/>
        </p:nvSpPr>
        <p:spPr>
          <a:xfrm>
            <a:off x="10783257" y="4349350"/>
            <a:ext cx="177800" cy="179387"/>
          </a:xfrm>
          <a:prstGeom prst="ellipse">
            <a:avLst/>
          </a:prstGeom>
          <a:solidFill>
            <a:srgbClr val="2766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17620245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1" grpId="0"/>
      <p:bldP spid="5" grpId="0" animBg="1"/>
      <p:bldP spid="23" grpId="0"/>
      <p:bldP spid="56" grpId="0" animBg="1"/>
      <p:bldP spid="58" grpId="0"/>
      <p:bldP spid="60" grpId="0" animBg="1"/>
      <p:bldP spid="70" grpId="0" animBg="1"/>
      <p:bldP spid="71" grpId="0"/>
      <p:bldP spid="72" grpId="0" animBg="1"/>
      <p:bldP spid="76" grpId="0" animBg="1"/>
      <p:bldP spid="77" grpId="0"/>
      <p:bldP spid="79" grpId="0" animBg="1"/>
      <p:bldP spid="82" grpId="0" animBg="1"/>
      <p:bldP spid="83" grpId="0"/>
      <p:bldP spid="84" grpId="0" animBg="1"/>
      <p:bldP spid="88" grpId="0" animBg="1"/>
      <p:bldP spid="89" grpId="0"/>
      <p:bldP spid="91" grpId="0" animBg="1"/>
      <p:bldP spid="94" grpId="0" animBg="1"/>
      <p:bldP spid="95" grpId="0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7FE5CD-65A6-454F-A3C9-AF6E51F7B56B}"/>
              </a:ext>
            </a:extLst>
          </p:cNvPr>
          <p:cNvSpPr txBox="1"/>
          <p:nvPr/>
        </p:nvSpPr>
        <p:spPr>
          <a:xfrm>
            <a:off x="208818" y="136763"/>
            <a:ext cx="5013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66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GZA Living Shoreline Experience </a:t>
            </a:r>
            <a:endParaRPr lang="en-US" sz="2800" dirty="0">
              <a:solidFill>
                <a:srgbClr val="2466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39908-24C1-486F-A091-D4C58847B6D6}"/>
              </a:ext>
            </a:extLst>
          </p:cNvPr>
          <p:cNvSpPr txBox="1"/>
          <p:nvPr/>
        </p:nvSpPr>
        <p:spPr>
          <a:xfrm>
            <a:off x="2682854" y="846469"/>
            <a:ext cx="332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 Light" panose="020B0303020204020204" pitchFamily="34" charset="0"/>
              </a:rPr>
              <a:t>Mason’s Island Living Shoreline </a:t>
            </a:r>
            <a:br>
              <a:rPr lang="en-US" dirty="0">
                <a:latin typeface="Corbel Light" panose="020B0303020204020204" pitchFamily="34" charset="0"/>
              </a:rPr>
            </a:br>
            <a:r>
              <a:rPr lang="en-US" dirty="0">
                <a:latin typeface="Corbel Light" panose="020B0303020204020204" pitchFamily="34" charset="0"/>
              </a:rPr>
              <a:t>(Under Design)</a:t>
            </a:r>
          </a:p>
          <a:p>
            <a:r>
              <a:rPr lang="en-US" dirty="0">
                <a:latin typeface="Corbel Light" panose="020B0303020204020204" pitchFamily="34" charset="0"/>
              </a:rPr>
              <a:t>Mystic, Connecticut</a:t>
            </a:r>
          </a:p>
          <a:p>
            <a:r>
              <a:rPr lang="en-US" dirty="0">
                <a:latin typeface="Corbel Light" panose="020B0303020204020204" pitchFamily="34" charset="0"/>
              </a:rPr>
              <a:t>Living Shoreline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C353F-2A90-494F-BA04-ED5F4BA1D2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34" y="699098"/>
            <a:ext cx="2108627" cy="1789138"/>
          </a:xfrm>
          <a:prstGeom prst="rect">
            <a:avLst/>
          </a:prstGeom>
        </p:spPr>
      </p:pic>
      <p:pic>
        <p:nvPicPr>
          <p:cNvPr id="8" name="Picture 7" descr="Map&#10;&#10;Description automatically generated with medium confidence">
            <a:extLst>
              <a:ext uri="{FF2B5EF4-FFF2-40B4-BE49-F238E27FC236}">
                <a16:creationId xmlns:a16="http://schemas.microsoft.com/office/drawing/2014/main" id="{04B1D01C-1ECB-4D42-83F9-50157A0614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275" y="1270542"/>
            <a:ext cx="6467725" cy="4687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80BDF9-549A-4788-9650-6DE8242D1E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218370" y="1766571"/>
            <a:ext cx="3369140" cy="50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85809"/>
      </p:ext>
    </p:extLst>
  </p:cSld>
  <p:clrMapOvr>
    <a:masterClrMapping/>
  </p:clrMapOvr>
  <p:transition advClick="0" advTm="7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530776-DDF2-44FF-96AA-84B596BE6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415"/>
            <a:ext cx="12191999" cy="5943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0DA3C1-1D36-4169-A1F5-5FD8BE4C25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9" y="3321215"/>
            <a:ext cx="2339213" cy="30287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6271BB-E99E-403D-AF87-74611A73936F}"/>
              </a:ext>
            </a:extLst>
          </p:cNvPr>
          <p:cNvSpPr txBox="1"/>
          <p:nvPr/>
        </p:nvSpPr>
        <p:spPr>
          <a:xfrm>
            <a:off x="581661" y="169311"/>
            <a:ext cx="7647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6682"/>
                </a:solidFill>
              </a:rPr>
              <a:t>GZA Long Wharf </a:t>
            </a:r>
            <a:r>
              <a:rPr lang="en-US" sz="2800" b="1">
                <a:solidFill>
                  <a:srgbClr val="246682"/>
                </a:solidFill>
              </a:rPr>
              <a:t>Flood Study, New Haven, CT </a:t>
            </a:r>
            <a:endParaRPr lang="en-US" sz="2800" b="1" dirty="0">
              <a:solidFill>
                <a:srgbClr val="2466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70719"/>
      </p:ext>
    </p:extLst>
  </p:cSld>
  <p:clrMapOvr>
    <a:masterClrMapping/>
  </p:clrMapOvr>
  <p:transition advClick="0" advTm="7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B44AA-473C-4B92-BFDA-35556CEF8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451" y="333846"/>
            <a:ext cx="7010401" cy="5442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D5C05B-3ADD-4BC0-8FBF-B7AF82ECE4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62" y="350463"/>
            <a:ext cx="3872036" cy="30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8852"/>
      </p:ext>
    </p:extLst>
  </p:cSld>
  <p:clrMapOvr>
    <a:masterClrMapping/>
  </p:clrMapOvr>
  <p:transition advClick="0" advTm="7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214604AD15E345AD4D230773825403" ma:contentTypeVersion="19" ma:contentTypeDescription="Create a new document." ma:contentTypeScope="" ma:versionID="25d1da94db08959fba9a171fedfaca7b">
  <xsd:schema xmlns:xsd="http://www.w3.org/2001/XMLSchema" xmlns:xs="http://www.w3.org/2001/XMLSchema" xmlns:p="http://schemas.microsoft.com/office/2006/metadata/properties" xmlns:ns2="6c2e8b9f-6cd8-4a2a-a0f3-6706f7c09c80" xmlns:ns3="53f04527-5832-4aae-a577-574574d519ab" targetNamespace="http://schemas.microsoft.com/office/2006/metadata/properties" ma:root="true" ma:fieldsID="58c8843ac6ce53b3789c1c7144796f82" ns2:_="" ns3:_="">
    <xsd:import namespace="6c2e8b9f-6cd8-4a2a-a0f3-6706f7c09c80"/>
    <xsd:import namespace="53f04527-5832-4aae-a577-574574d519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TypeofProject" minOccurs="0"/>
                <xsd:element ref="ns2:Orient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e8b9f-6cd8-4a2a-a0f3-6706f7c09c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f34c9cb-45f2-45f6-af1e-1d5fb792fe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ypeofProject" ma:index="24" nillable="true" ma:displayName="Type of File" ma:format="Dropdown" ma:internalName="TypeofProject">
      <xsd:simpleType>
        <xsd:restriction base="dms:Text">
          <xsd:maxLength value="255"/>
        </xsd:restriction>
      </xsd:simpleType>
    </xsd:element>
    <xsd:element name="Orientation" ma:index="25" nillable="true" ma:displayName="Orientation" ma:format="Dropdown" ma:internalName="Orientation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f04527-5832-4aae-a577-574574d51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9263e5c-a403-444a-8e79-9ba07968962f}" ma:internalName="TaxCatchAll" ma:showField="CatchAllData" ma:web="53f04527-5832-4aae-a577-574574d519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f04527-5832-4aae-a577-574574d519ab" xsi:nil="true"/>
    <lcf76f155ced4ddcb4097134ff3c332f xmlns="6c2e8b9f-6cd8-4a2a-a0f3-6706f7c09c80">
      <Terms xmlns="http://schemas.microsoft.com/office/infopath/2007/PartnerControls"/>
    </lcf76f155ced4ddcb4097134ff3c332f>
    <TypeofProject xmlns="6c2e8b9f-6cd8-4a2a-a0f3-6706f7c09c80" xsi:nil="true"/>
    <Orientation xmlns="6c2e8b9f-6cd8-4a2a-a0f3-6706f7c09c80" xsi:nil="true"/>
  </documentManagement>
</p:properties>
</file>

<file path=customXml/itemProps1.xml><?xml version="1.0" encoding="utf-8"?>
<ds:datastoreItem xmlns:ds="http://schemas.openxmlformats.org/officeDocument/2006/customXml" ds:itemID="{0B84ED06-FCCE-49AE-9DC5-423DCA5AC8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5FD782-1E05-4973-9544-7B2F395BDB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2e8b9f-6cd8-4a2a-a0f3-6706f7c09c80"/>
    <ds:schemaRef ds:uri="53f04527-5832-4aae-a577-574574d519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1B1748-AF9A-4787-8F9C-3814ED9355EC}">
  <ds:schemaRefs>
    <ds:schemaRef ds:uri="http://purl.org/dc/dcmitype/"/>
    <ds:schemaRef ds:uri="6c2e8b9f-6cd8-4a2a-a0f3-6706f7c09c80"/>
    <ds:schemaRef ds:uri="http://purl.org/dc/elements/1.1/"/>
    <ds:schemaRef ds:uri="53f04527-5832-4aae-a577-574574d519ab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4511</TotalTime>
  <Words>516</Words>
  <Application>Microsoft Office PowerPoint</Application>
  <PresentationFormat>Widescreen</PresentationFormat>
  <Paragraphs>118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Gothic</vt:lpstr>
      <vt:lpstr>Corbel</vt:lpstr>
      <vt:lpstr>Corbel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 Booth</dc:creator>
  <cp:keywords>Presentations</cp:keywords>
  <cp:lastModifiedBy>Elizabeth Gara</cp:lastModifiedBy>
  <cp:revision>315</cp:revision>
  <cp:lastPrinted>2020-10-27T17:27:16Z</cp:lastPrinted>
  <dcterms:created xsi:type="dcterms:W3CDTF">2018-09-07T14:49:00Z</dcterms:created>
  <dcterms:modified xsi:type="dcterms:W3CDTF">2024-10-15T15:56:18Z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0x01010016214604AD15E345AD4D230773825403</vt:lpwstr>
  </property>
  <property fmtid="{D5CDD505-2E9C-101B-9397-08002B2CF9AE}" pid="3" name="TaxKeyword">
    <vt:lpwstr>229;#Presentations|005b92f3-868d-4159-ae2c-c3544deab3fb</vt:lpwstr>
  </property>
  <property fmtid="{D5CDD505-2E9C-101B-9397-08002B2CF9AE}" pid="4" name="GZA Document Type">
    <vt:lpwstr>39;#Template|9d7d49e5-e1a9-4639-ace5-2164e67c65d7</vt:lpwstr>
  </property>
  <property fmtid="{D5CDD505-2E9C-101B-9397-08002B2CF9AE}" pid="5" name="Core Service">
    <vt:lpwstr/>
  </property>
  <property fmtid="{D5CDD505-2E9C-101B-9397-08002B2CF9AE}" pid="6" name="Office Location">
    <vt:lpwstr/>
  </property>
</Properties>
</file>