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73" r:id="rId5"/>
    <p:sldId id="398" r:id="rId6"/>
    <p:sldId id="365" r:id="rId7"/>
    <p:sldId id="362" r:id="rId8"/>
    <p:sldId id="1794" r:id="rId9"/>
    <p:sldId id="1793" r:id="rId10"/>
    <p:sldId id="1808" r:id="rId11"/>
    <p:sldId id="363" r:id="rId12"/>
    <p:sldId id="1807" r:id="rId13"/>
    <p:sldId id="1796" r:id="rId14"/>
    <p:sldId id="1811" r:id="rId15"/>
    <p:sldId id="1812" r:id="rId16"/>
    <p:sldId id="376" r:id="rId17"/>
    <p:sldId id="346" r:id="rId18"/>
    <p:sldId id="507" r:id="rId19"/>
    <p:sldId id="379" r:id="rId20"/>
    <p:sldId id="380" r:id="rId21"/>
    <p:sldId id="259" r:id="rId22"/>
    <p:sldId id="500" r:id="rId23"/>
    <p:sldId id="504" r:id="rId24"/>
    <p:sldId id="503" r:id="rId25"/>
    <p:sldId id="1809" r:id="rId26"/>
    <p:sldId id="519" r:id="rId27"/>
    <p:sldId id="508" r:id="rId28"/>
    <p:sldId id="509" r:id="rId29"/>
    <p:sldId id="510" r:id="rId30"/>
    <p:sldId id="511" r:id="rId31"/>
    <p:sldId id="514" r:id="rId32"/>
    <p:sldId id="515" r:id="rId33"/>
    <p:sldId id="516" r:id="rId34"/>
    <p:sldId id="1810" r:id="rId35"/>
    <p:sldId id="520" r:id="rId36"/>
    <p:sldId id="1797" r:id="rId37"/>
    <p:sldId id="1798" r:id="rId38"/>
    <p:sldId id="1799" r:id="rId39"/>
    <p:sldId id="1800" r:id="rId40"/>
    <p:sldId id="1801" r:id="rId41"/>
    <p:sldId id="180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8168C-FA58-4309-B1C1-E10AD9037604}" v="88" dt="2024-10-17T16:06:12.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4" autoAdjust="0"/>
    <p:restoredTop sz="80779" autoAdjust="0"/>
  </p:normalViewPr>
  <p:slideViewPr>
    <p:cSldViewPr snapToGrid="0">
      <p:cViewPr varScale="1">
        <p:scale>
          <a:sx n="66" d="100"/>
          <a:sy n="66" d="100"/>
        </p:scale>
        <p:origin x="14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F76DF-163E-4739-BEAE-A6E3BD2D5A53}"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01061-803F-44AE-920B-3BDCAB2D0B7C}" type="slidenum">
              <a:rPr lang="en-US" smtClean="0"/>
              <a:t>‹#›</a:t>
            </a:fld>
            <a:endParaRPr lang="en-US"/>
          </a:p>
        </p:txBody>
      </p:sp>
    </p:spTree>
    <p:extLst>
      <p:ext uri="{BB962C8B-B14F-4D97-AF65-F5344CB8AC3E}">
        <p14:creationId xmlns:p14="http://schemas.microsoft.com/office/powerpoint/2010/main" val="31949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extLst>
      <p:ext uri="{BB962C8B-B14F-4D97-AF65-F5344CB8AC3E}">
        <p14:creationId xmlns:p14="http://schemas.microsoft.com/office/powerpoint/2010/main" val="393412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01061-803F-44AE-920B-3BDCAB2D0B7C}" type="slidenum">
              <a:rPr lang="en-US" smtClean="0"/>
              <a:t>10</a:t>
            </a:fld>
            <a:endParaRPr lang="en-US"/>
          </a:p>
        </p:txBody>
      </p:sp>
    </p:spTree>
    <p:extLst>
      <p:ext uri="{BB962C8B-B14F-4D97-AF65-F5344CB8AC3E}">
        <p14:creationId xmlns:p14="http://schemas.microsoft.com/office/powerpoint/2010/main" val="234207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8E6521-37B1-4CDB-AFBB-D8A929983655}" type="slidenum">
              <a:rPr lang="en-US" smtClean="0"/>
              <a:t>17</a:t>
            </a:fld>
            <a:endParaRPr lang="en-US"/>
          </a:p>
        </p:txBody>
      </p:sp>
    </p:spTree>
    <p:extLst>
      <p:ext uri="{BB962C8B-B14F-4D97-AF65-F5344CB8AC3E}">
        <p14:creationId xmlns:p14="http://schemas.microsoft.com/office/powerpoint/2010/main" val="204046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01061-803F-44AE-920B-3BDCAB2D0B7C}" type="slidenum">
              <a:rPr lang="en-US" smtClean="0"/>
              <a:t>20</a:t>
            </a:fld>
            <a:endParaRPr lang="en-US" dirty="0"/>
          </a:p>
        </p:txBody>
      </p:sp>
    </p:spTree>
    <p:extLst>
      <p:ext uri="{BB962C8B-B14F-4D97-AF65-F5344CB8AC3E}">
        <p14:creationId xmlns:p14="http://schemas.microsoft.com/office/powerpoint/2010/main" val="145392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24133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228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180729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691061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609600" y="6356351"/>
            <a:ext cx="2844800" cy="365125"/>
          </a:xfrm>
          <a:prstGeom prst="rect">
            <a:avLst/>
          </a:prstGeom>
          <a:ln/>
        </p:spPr>
        <p:txBody>
          <a:bodyPr/>
          <a:lstStyle>
            <a:lvl1pPr>
              <a:defRPr/>
            </a:lvl1pPr>
          </a:lstStyle>
          <a:p>
            <a:endParaRPr lang="en-US"/>
          </a:p>
        </p:txBody>
      </p:sp>
      <p:sp>
        <p:nvSpPr>
          <p:cNvPr id="6" name="Rectangle 4"/>
          <p:cNvSpPr>
            <a:spLocks noGrp="1" noChangeArrowheads="1"/>
          </p:cNvSpPr>
          <p:nvPr>
            <p:ph type="ftr" idx="11"/>
          </p:nvPr>
        </p:nvSpPr>
        <p:spPr>
          <a:xfrm>
            <a:off x="4165600" y="6356351"/>
            <a:ext cx="3860800" cy="365125"/>
          </a:xfrm>
          <a:prstGeom prst="rect">
            <a:avLst/>
          </a:prstGeom>
          <a:ln/>
        </p:spPr>
        <p:txBody>
          <a:bodyPr/>
          <a:lstStyle>
            <a:lvl1pPr>
              <a:defRPr/>
            </a:lvl1pPr>
          </a:lstStyle>
          <a:p>
            <a:endParaRPr lang="en-US"/>
          </a:p>
        </p:txBody>
      </p:sp>
      <p:sp>
        <p:nvSpPr>
          <p:cNvPr id="7" name="Rectangle 5"/>
          <p:cNvSpPr>
            <a:spLocks noGrp="1" noChangeArrowheads="1"/>
          </p:cNvSpPr>
          <p:nvPr>
            <p:ph type="sldNum" idx="12"/>
          </p:nvPr>
        </p:nvSpPr>
        <p:spPr>
          <a:xfrm>
            <a:off x="8737600" y="6356351"/>
            <a:ext cx="2844800" cy="365125"/>
          </a:xfrm>
          <a:prstGeom prst="rect">
            <a:avLst/>
          </a:prstGeom>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564727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8E95-F4A7-A9A8-60AB-8393960A61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76575C70-0735-C05D-E34E-A7D20BEFB2A1}"/>
              </a:ext>
            </a:extLst>
          </p:cNvPr>
          <p:cNvSpPr>
            <a:spLocks noGrp="1"/>
          </p:cNvSpPr>
          <p:nvPr>
            <p:ph type="ftr" sz="quarter" idx="10"/>
          </p:nvPr>
        </p:nvSpPr>
        <p:spPr/>
        <p:txBody>
          <a:bodyPr/>
          <a:lstStyle/>
          <a:p>
            <a:r>
              <a:rPr lang="en-US"/>
              <a:t>odonnell@uconn.edu</a:t>
            </a:r>
            <a:endParaRPr lang="en-US" dirty="0"/>
          </a:p>
        </p:txBody>
      </p:sp>
    </p:spTree>
    <p:extLst>
      <p:ext uri="{BB962C8B-B14F-4D97-AF65-F5344CB8AC3E}">
        <p14:creationId xmlns:p14="http://schemas.microsoft.com/office/powerpoint/2010/main" val="223417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43289" y="1670291"/>
            <a:ext cx="10972800" cy="416063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87299" y="6083578"/>
            <a:ext cx="3860800" cy="365125"/>
          </a:xfrm>
          <a:prstGeom prst="rect">
            <a:avLst/>
          </a:prstGeom>
        </p:spPr>
        <p:txBody>
          <a:bodyPr/>
          <a:lstStyle>
            <a:lvl1pPr>
              <a:defRPr>
                <a:solidFill>
                  <a:schemeClr val="bg1"/>
                </a:solidFill>
              </a:defRPr>
            </a:lvl1pPr>
          </a:lstStyle>
          <a:p>
            <a:r>
              <a:rPr lang="en-US" dirty="0"/>
              <a:t>James.O’Donnell@UConn.edu</a:t>
            </a:r>
          </a:p>
        </p:txBody>
      </p:sp>
    </p:spTree>
    <p:extLst>
      <p:ext uri="{BB962C8B-B14F-4D97-AF65-F5344CB8AC3E}">
        <p14:creationId xmlns:p14="http://schemas.microsoft.com/office/powerpoint/2010/main" val="88619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43289" y="1670291"/>
            <a:ext cx="10972800" cy="416063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87299" y="6083578"/>
            <a:ext cx="3860800" cy="365125"/>
          </a:xfrm>
          <a:prstGeom prst="rect">
            <a:avLst/>
          </a:prstGeom>
        </p:spPr>
        <p:txBody>
          <a:bodyPr/>
          <a:lstStyle>
            <a:lvl1pPr>
              <a:defRPr>
                <a:solidFill>
                  <a:schemeClr val="bg1"/>
                </a:solidFill>
              </a:defRPr>
            </a:lvl1pPr>
          </a:lstStyle>
          <a:p>
            <a:r>
              <a:rPr lang="en-US" dirty="0"/>
              <a:t>James.O’Donnell@UConn.edu</a:t>
            </a:r>
          </a:p>
        </p:txBody>
      </p:sp>
      <p:sp>
        <p:nvSpPr>
          <p:cNvPr id="6" name="Content Placeholder 5">
            <a:extLst>
              <a:ext uri="{FF2B5EF4-FFF2-40B4-BE49-F238E27FC236}">
                <a16:creationId xmlns:a16="http://schemas.microsoft.com/office/drawing/2014/main" id="{A8E84DE7-AAC7-92E7-FEA9-A9B9FC6B39F3}"/>
              </a:ext>
            </a:extLst>
          </p:cNvPr>
          <p:cNvSpPr>
            <a:spLocks noGrp="1"/>
          </p:cNvSpPr>
          <p:nvPr>
            <p:ph sz="quarter" idx="12"/>
          </p:nvPr>
        </p:nvSpPr>
        <p:spPr>
          <a:xfrm>
            <a:off x="1909763" y="6681788"/>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74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253456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403674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29649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27112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402880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904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EF4A301-1DC3-6F43-B92A-8E746F3328C4}" type="datetimeFigureOut">
              <a:rPr lang="en-US" smtClean="0"/>
              <a:t>10/17/2024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407311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8E22940-A630-A335-54EF-8C8FE2133D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odonnell@uconn.edu</a:t>
            </a:r>
          </a:p>
        </p:txBody>
      </p:sp>
    </p:spTree>
    <p:extLst>
      <p:ext uri="{BB962C8B-B14F-4D97-AF65-F5344CB8AC3E}">
        <p14:creationId xmlns:p14="http://schemas.microsoft.com/office/powerpoint/2010/main" val="1281191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cid:image003.png@01DA4BD8.66AF8910"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cid:image006.png@01DA4BEA.DFB39650"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93627"/>
            <a:ext cx="10972800" cy="1143000"/>
          </a:xfrm>
        </p:spPr>
        <p:txBody>
          <a:bodyPr>
            <a:normAutofit fontScale="90000"/>
          </a:bodyPr>
          <a:lstStyle/>
          <a:p>
            <a:r>
              <a:rPr lang="en-US" dirty="0"/>
              <a:t>Climate Change in Connecticut:</a:t>
            </a:r>
            <a:br>
              <a:rPr lang="en-US" dirty="0"/>
            </a:br>
            <a:r>
              <a:rPr lang="en-US" dirty="0"/>
              <a:t>Consequences and What to do</a:t>
            </a:r>
            <a:br>
              <a:rPr lang="en-US" dirty="0"/>
            </a:br>
            <a:br>
              <a:rPr lang="en-US" dirty="0"/>
            </a:br>
            <a:r>
              <a:rPr lang="en-US" sz="3100" dirty="0"/>
              <a:t>Jim O’Donnell</a:t>
            </a:r>
          </a:p>
        </p:txBody>
      </p:sp>
    </p:spTree>
    <p:extLst>
      <p:ext uri="{BB962C8B-B14F-4D97-AF65-F5344CB8AC3E}">
        <p14:creationId xmlns:p14="http://schemas.microsoft.com/office/powerpoint/2010/main" val="1212639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810" y="197648"/>
            <a:ext cx="3948842" cy="296050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036" y="2762915"/>
            <a:ext cx="3989108" cy="29906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0124" y="115799"/>
            <a:ext cx="4167188" cy="3124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62" y="-32927"/>
            <a:ext cx="7821783" cy="5864102"/>
          </a:xfrm>
          <a:prstGeom prst="rect">
            <a:avLst/>
          </a:prstGeom>
        </p:spPr>
      </p:pic>
    </p:spTree>
    <p:extLst>
      <p:ext uri="{BB962C8B-B14F-4D97-AF65-F5344CB8AC3E}">
        <p14:creationId xmlns:p14="http://schemas.microsoft.com/office/powerpoint/2010/main" val="11670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7B17-137B-8F46-AA38-4F78E8ABB6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2A41AE-3808-4CE0-AA97-39E81F531E15}"/>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DAAEE538-AC12-FEE1-2473-2CE645803AD5}"/>
              </a:ext>
            </a:extLst>
          </p:cNvPr>
          <p:cNvSpPr>
            <a:spLocks noGrp="1"/>
          </p:cNvSpPr>
          <p:nvPr>
            <p:ph sz="quarter" idx="12"/>
          </p:nvPr>
        </p:nvSpPr>
        <p:spPr/>
        <p:txBody>
          <a:bodyPr/>
          <a:lstStyle/>
          <a:p>
            <a:endParaRPr lang="en-US"/>
          </a:p>
        </p:txBody>
      </p:sp>
      <p:pic>
        <p:nvPicPr>
          <p:cNvPr id="5" name="Picture 4">
            <a:extLst>
              <a:ext uri="{FF2B5EF4-FFF2-40B4-BE49-F238E27FC236}">
                <a16:creationId xmlns:a16="http://schemas.microsoft.com/office/drawing/2014/main" id="{3A3661CE-24BD-1A60-E6A6-DB45A33686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133" y="37525"/>
            <a:ext cx="5757129" cy="6644263"/>
          </a:xfrm>
          <a:prstGeom prst="rect">
            <a:avLst/>
          </a:prstGeom>
          <a:noFill/>
          <a:ln>
            <a:noFill/>
          </a:ln>
        </p:spPr>
      </p:pic>
    </p:spTree>
    <p:extLst>
      <p:ext uri="{BB962C8B-B14F-4D97-AF65-F5344CB8AC3E}">
        <p14:creationId xmlns:p14="http://schemas.microsoft.com/office/powerpoint/2010/main" val="107895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5C27-759A-FD3D-16A6-0AB03BCF2CAB}"/>
              </a:ext>
            </a:extLst>
          </p:cNvPr>
          <p:cNvSpPr>
            <a:spLocks noGrp="1"/>
          </p:cNvSpPr>
          <p:nvPr>
            <p:ph type="title"/>
          </p:nvPr>
        </p:nvSpPr>
        <p:spPr/>
        <p:txBody>
          <a:bodyPr/>
          <a:lstStyle/>
          <a:p>
            <a:r>
              <a:rPr lang="en-US" dirty="0"/>
              <a:t>Changes in the CT River Flow</a:t>
            </a:r>
          </a:p>
        </p:txBody>
      </p:sp>
      <p:pic>
        <p:nvPicPr>
          <p:cNvPr id="6" name="Content Placeholder 5" descr="A graph of a graph showing the time and the time of the year&#10;&#10;Description automatically generated with medium confidence">
            <a:extLst>
              <a:ext uri="{FF2B5EF4-FFF2-40B4-BE49-F238E27FC236}">
                <a16:creationId xmlns:a16="http://schemas.microsoft.com/office/drawing/2014/main" id="{0DA968C0-FFAC-1AA0-F1BB-5B0D512B7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279" y="1098863"/>
            <a:ext cx="5549898" cy="4160838"/>
          </a:xfrm>
        </p:spPr>
      </p:pic>
      <p:pic>
        <p:nvPicPr>
          <p:cNvPr id="8" name="Content Placeholder 7" descr="A graph showing the number of months of the year&#10;&#10;Description automatically generated with medium confidence">
            <a:extLst>
              <a:ext uri="{FF2B5EF4-FFF2-40B4-BE49-F238E27FC236}">
                <a16:creationId xmlns:a16="http://schemas.microsoft.com/office/drawing/2014/main" id="{8FBD9644-8723-BBA9-C699-E040079C3033}"/>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6153824" y="1233176"/>
            <a:ext cx="5370752" cy="4026525"/>
          </a:xfrm>
        </p:spPr>
      </p:pic>
    </p:spTree>
    <p:extLst>
      <p:ext uri="{BB962C8B-B14F-4D97-AF65-F5344CB8AC3E}">
        <p14:creationId xmlns:p14="http://schemas.microsoft.com/office/powerpoint/2010/main" val="1849764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239" y="166476"/>
            <a:ext cx="7636613" cy="572527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05" t="21031" r="7234" b="12027"/>
          <a:stretch/>
        </p:blipFill>
        <p:spPr>
          <a:xfrm>
            <a:off x="-72852" y="122041"/>
            <a:ext cx="5232135" cy="2907074"/>
          </a:xfrm>
          <a:prstGeom prst="rect">
            <a:avLst/>
          </a:prstGeom>
        </p:spPr>
      </p:pic>
    </p:spTree>
    <p:extLst>
      <p:ext uri="{BB962C8B-B14F-4D97-AF65-F5344CB8AC3E}">
        <p14:creationId xmlns:p14="http://schemas.microsoft.com/office/powerpoint/2010/main" val="393267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6893"/>
          <a:stretch/>
        </p:blipFill>
        <p:spPr>
          <a:xfrm>
            <a:off x="2001375" y="1009596"/>
            <a:ext cx="6931599" cy="4838521"/>
          </a:xfrm>
        </p:spPr>
      </p:pic>
      <p:cxnSp>
        <p:nvCxnSpPr>
          <p:cNvPr id="19" name="Straight Arrow Connector 18"/>
          <p:cNvCxnSpPr/>
          <p:nvPr/>
        </p:nvCxnSpPr>
        <p:spPr>
          <a:xfrm>
            <a:off x="3060761" y="4327889"/>
            <a:ext cx="2741197" cy="22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89366" y="3339124"/>
            <a:ext cx="5124120" cy="260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 Box 2"/>
          <p:cNvSpPr txBox="1">
            <a:spLocks noChangeArrowheads="1"/>
          </p:cNvSpPr>
          <p:nvPr/>
        </p:nvSpPr>
        <p:spPr bwMode="auto">
          <a:xfrm>
            <a:off x="3507618" y="4015737"/>
            <a:ext cx="1847485" cy="21069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Planning threshold </a:t>
            </a:r>
          </a:p>
        </p:txBody>
      </p:sp>
      <p:sp>
        <p:nvSpPr>
          <p:cNvPr id="22" name="Text Box 2"/>
          <p:cNvSpPr txBox="1">
            <a:spLocks noChangeArrowheads="1"/>
          </p:cNvSpPr>
          <p:nvPr/>
        </p:nvSpPr>
        <p:spPr bwMode="auto">
          <a:xfrm>
            <a:off x="4608275" y="2987680"/>
            <a:ext cx="1821979" cy="2499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Caution Threshold </a:t>
            </a:r>
          </a:p>
        </p:txBody>
      </p:sp>
      <p:sp>
        <p:nvSpPr>
          <p:cNvPr id="15" name="Rectangle 20"/>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1"/>
          <p:cNvSpPr>
            <a:spLocks noChangeArrowheads="1"/>
          </p:cNvSpPr>
          <p:nvPr/>
        </p:nvSpPr>
        <p:spPr bwMode="auto">
          <a:xfrm>
            <a:off x="152400" y="609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22"/>
          <p:cNvSpPr>
            <a:spLocks noChangeArrowheads="1"/>
          </p:cNvSpPr>
          <p:nvPr/>
        </p:nvSpPr>
        <p:spPr bwMode="auto">
          <a:xfrm>
            <a:off x="152400" y="655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23"/>
          <p:cNvSpPr>
            <a:spLocks noChangeArrowheads="1"/>
          </p:cNvSpPr>
          <p:nvPr/>
        </p:nvSpPr>
        <p:spPr bwMode="auto">
          <a:xfrm>
            <a:off x="152400" y="655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4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4"/>
          <p:cNvSpPr>
            <a:spLocks noChangeArrowheads="1"/>
          </p:cNvSpPr>
          <p:nvPr/>
        </p:nvSpPr>
        <p:spPr bwMode="auto">
          <a:xfrm>
            <a:off x="152400" y="65563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5"/>
          <p:cNvSpPr>
            <a:spLocks noChangeArrowheads="1"/>
          </p:cNvSpPr>
          <p:nvPr/>
        </p:nvSpPr>
        <p:spPr bwMode="auto">
          <a:xfrm>
            <a:off x="152400" y="701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6"/>
          <p:cNvSpPr>
            <a:spLocks noChangeArrowheads="1"/>
          </p:cNvSpPr>
          <p:nvPr/>
        </p:nvSpPr>
        <p:spPr bwMode="auto">
          <a:xfrm>
            <a:off x="334848" y="-438061"/>
            <a:ext cx="1026465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1.  </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Sea level rise projections for Connecticut based on local tide gage observations (blue), the IPCC (2013)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RPC 4.5 model simulations near Long Island Sound (yellow line), the semi-empirical model</a:t>
            </a:r>
            <a:r>
              <a:rPr kumimoji="0" lang="en-US" altLang="en-US" sz="10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predictions </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are 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orange and the magenta shows the ice mass balance projections.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8726558" y="2067339"/>
            <a:ext cx="3066220" cy="1938992"/>
          </a:xfrm>
          <a:prstGeom prst="rect">
            <a:avLst/>
          </a:prstGeom>
          <a:noFill/>
        </p:spPr>
        <p:txBody>
          <a:bodyPr wrap="square" rtlCol="0">
            <a:spAutoFit/>
          </a:bodyPr>
          <a:lstStyle/>
          <a:p>
            <a:r>
              <a:rPr lang="en-US" sz="2000" dirty="0">
                <a:solidFill>
                  <a:srgbClr val="FF0000"/>
                </a:solidFill>
              </a:rPr>
              <a:t>20in/50cm at 2050</a:t>
            </a:r>
          </a:p>
          <a:p>
            <a:endParaRPr lang="en-US" sz="2000" dirty="0">
              <a:solidFill>
                <a:srgbClr val="FF0000"/>
              </a:solidFill>
            </a:endParaRPr>
          </a:p>
          <a:p>
            <a:r>
              <a:rPr lang="en-US" sz="2000" dirty="0">
                <a:solidFill>
                  <a:srgbClr val="FF0000"/>
                </a:solidFill>
              </a:rPr>
              <a:t>Decadal Review</a:t>
            </a:r>
          </a:p>
          <a:p>
            <a:endParaRPr lang="en-US" sz="2000" dirty="0">
              <a:solidFill>
                <a:srgbClr val="FF0000"/>
              </a:solidFill>
            </a:endParaRPr>
          </a:p>
          <a:p>
            <a:r>
              <a:rPr lang="en-US" sz="2000" dirty="0">
                <a:solidFill>
                  <a:srgbClr val="FF0000"/>
                </a:solidFill>
              </a:rPr>
              <a:t>Alert people about the prospect of 100cm by 2100</a:t>
            </a:r>
          </a:p>
        </p:txBody>
      </p:sp>
      <p:sp>
        <p:nvSpPr>
          <p:cNvPr id="26" name="TextBox 25"/>
          <p:cNvSpPr txBox="1"/>
          <p:nvPr/>
        </p:nvSpPr>
        <p:spPr>
          <a:xfrm>
            <a:off x="4814757" y="1229656"/>
            <a:ext cx="3230995" cy="584775"/>
          </a:xfrm>
          <a:prstGeom prst="rect">
            <a:avLst/>
          </a:prstGeom>
          <a:noFill/>
        </p:spPr>
        <p:txBody>
          <a:bodyPr wrap="square" rtlCol="0">
            <a:spAutoFit/>
          </a:bodyPr>
          <a:lstStyle/>
          <a:p>
            <a:r>
              <a:rPr lang="en-US" sz="1600" dirty="0"/>
              <a:t>Four projections of annual mean sea level at the CT shore</a:t>
            </a:r>
          </a:p>
        </p:txBody>
      </p:sp>
    </p:spTree>
    <p:extLst>
      <p:ext uri="{BB962C8B-B14F-4D97-AF65-F5344CB8AC3E}">
        <p14:creationId xmlns:p14="http://schemas.microsoft.com/office/powerpoint/2010/main" val="22178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45E9-031A-1E75-C3E1-1E7616D54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679A48-5925-82EC-A74E-2CA2BEC67105}"/>
              </a:ext>
            </a:extLst>
          </p:cNvPr>
          <p:cNvSpPr>
            <a:spLocks noGrp="1"/>
          </p:cNvSpPr>
          <p:nvPr>
            <p:ph idx="1"/>
          </p:nvPr>
        </p:nvSpPr>
        <p:spPr>
          <a:xfrm>
            <a:off x="286828" y="1468813"/>
            <a:ext cx="10972800" cy="4160633"/>
          </a:xfrm>
        </p:spPr>
        <p:txBody>
          <a:bodyPr/>
          <a:lstStyle/>
          <a:p>
            <a:endParaRPr lang="en-US" dirty="0"/>
          </a:p>
        </p:txBody>
      </p:sp>
      <p:pic>
        <p:nvPicPr>
          <p:cNvPr id="1026" name="Picture 3">
            <a:extLst>
              <a:ext uri="{FF2B5EF4-FFF2-40B4-BE49-F238E27FC236}">
                <a16:creationId xmlns:a16="http://schemas.microsoft.com/office/drawing/2014/main" id="{6CD00AEA-E726-460B-0D52-AE716BA8290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6461" y="-201478"/>
            <a:ext cx="866775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
            <a:extLst>
              <a:ext uri="{FF2B5EF4-FFF2-40B4-BE49-F238E27FC236}">
                <a16:creationId xmlns:a16="http://schemas.microsoft.com/office/drawing/2014/main" id="{609D7F85-8DBE-FBA3-557A-52ACB061E1C0}"/>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52471"/>
          <a:stretch>
            <a:fillRect/>
          </a:stretch>
        </p:blipFill>
        <p:spPr bwMode="auto">
          <a:xfrm>
            <a:off x="286828" y="1661230"/>
            <a:ext cx="9885014" cy="35223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1491C1-37BB-16BC-0186-08DBB4748506}"/>
              </a:ext>
            </a:extLst>
          </p:cNvPr>
          <p:cNvSpPr>
            <a:spLocks noChangeArrowheads="1"/>
          </p:cNvSpPr>
          <p:nvPr/>
        </p:nvSpPr>
        <p:spPr bwMode="auto">
          <a:xfrm>
            <a:off x="-356461" y="-2014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283459D6-C694-D45A-55D9-38D3F1229E9F}"/>
              </a:ext>
            </a:extLst>
          </p:cNvPr>
          <p:cNvSpPr>
            <a:spLocks noChangeArrowheads="1"/>
          </p:cNvSpPr>
          <p:nvPr/>
        </p:nvSpPr>
        <p:spPr bwMode="auto">
          <a:xfrm>
            <a:off x="-356461" y="44276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2089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3942" y="851789"/>
            <a:ext cx="3173747" cy="2117484"/>
          </a:xfrm>
        </p:spPr>
      </p:pic>
      <p:pic>
        <p:nvPicPr>
          <p:cNvPr id="5" name="Picture 4"/>
          <p:cNvPicPr>
            <a:picLocks noChangeAspect="1"/>
          </p:cNvPicPr>
          <p:nvPr/>
        </p:nvPicPr>
        <p:blipFill>
          <a:blip r:embed="rId3"/>
          <a:stretch>
            <a:fillRect/>
          </a:stretch>
        </p:blipFill>
        <p:spPr>
          <a:xfrm>
            <a:off x="1075867" y="1192605"/>
            <a:ext cx="6364276" cy="18847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8977"/>
          <a:stretch/>
        </p:blipFill>
        <p:spPr>
          <a:xfrm>
            <a:off x="90819" y="2911331"/>
            <a:ext cx="8334375" cy="318813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49310"/>
          <a:stretch/>
        </p:blipFill>
        <p:spPr>
          <a:xfrm>
            <a:off x="90818" y="2954178"/>
            <a:ext cx="8334375" cy="3167351"/>
          </a:xfrm>
          <a:prstGeom prst="rect">
            <a:avLst/>
          </a:prstGeom>
        </p:spPr>
      </p:pic>
      <p:sp>
        <p:nvSpPr>
          <p:cNvPr id="8" name="TextBox 7"/>
          <p:cNvSpPr txBox="1"/>
          <p:nvPr/>
        </p:nvSpPr>
        <p:spPr>
          <a:xfrm>
            <a:off x="8273479" y="3029134"/>
            <a:ext cx="360919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Places that flood now when the surge is 4 </a:t>
            </a:r>
            <a:r>
              <a:rPr lang="en-US" dirty="0" err="1"/>
              <a:t>ft</a:t>
            </a:r>
            <a:r>
              <a:rPr lang="en-US" dirty="0"/>
              <a:t> have a 5/80 risk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a 20 inch mean SLR, that risk increases to 48/80.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details are important here but the point is the change in risk is large.</a:t>
            </a:r>
          </a:p>
          <a:p>
            <a:endParaRPr lang="en-US" dirty="0"/>
          </a:p>
        </p:txBody>
      </p:sp>
      <p:sp>
        <p:nvSpPr>
          <p:cNvPr id="9" name="TextBox 8"/>
          <p:cNvSpPr txBox="1"/>
          <p:nvPr/>
        </p:nvSpPr>
        <p:spPr>
          <a:xfrm>
            <a:off x="8100507" y="482457"/>
            <a:ext cx="3398765" cy="369332"/>
          </a:xfrm>
          <a:prstGeom prst="rect">
            <a:avLst/>
          </a:prstGeom>
          <a:noFill/>
        </p:spPr>
        <p:txBody>
          <a:bodyPr wrap="square" rtlCol="0">
            <a:spAutoFit/>
          </a:bodyPr>
          <a:lstStyle/>
          <a:p>
            <a:r>
              <a:rPr lang="en-US" dirty="0"/>
              <a:t>NOAA’s New London Tide Gage</a:t>
            </a:r>
          </a:p>
        </p:txBody>
      </p:sp>
      <p:sp>
        <p:nvSpPr>
          <p:cNvPr id="10" name="TextBox 9"/>
          <p:cNvSpPr txBox="1"/>
          <p:nvPr/>
        </p:nvSpPr>
        <p:spPr>
          <a:xfrm>
            <a:off x="451020" y="332509"/>
            <a:ext cx="7058075" cy="954107"/>
          </a:xfrm>
          <a:prstGeom prst="rect">
            <a:avLst/>
          </a:prstGeom>
          <a:noFill/>
        </p:spPr>
        <p:txBody>
          <a:bodyPr wrap="square" rtlCol="0">
            <a:spAutoFit/>
          </a:bodyPr>
          <a:lstStyle/>
          <a:p>
            <a:r>
              <a:rPr lang="en-US" sz="2800" dirty="0"/>
              <a:t>Modest changes in mean sea level have a big impact on flood risk</a:t>
            </a:r>
            <a:endParaRPr lang="en-US" dirty="0"/>
          </a:p>
        </p:txBody>
      </p:sp>
    </p:spTree>
    <p:extLst>
      <p:ext uri="{BB962C8B-B14F-4D97-AF65-F5344CB8AC3E}">
        <p14:creationId xmlns:p14="http://schemas.microsoft.com/office/powerpoint/2010/main" val="24236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94" y="198463"/>
            <a:ext cx="7886700" cy="994172"/>
          </a:xfrm>
        </p:spPr>
        <p:txBody>
          <a:bodyPr>
            <a:normAutofit/>
          </a:bodyPr>
          <a:lstStyle/>
          <a:p>
            <a:r>
              <a:rPr lang="en-US" sz="2100" dirty="0"/>
              <a:t>New London Total Water Level Return Interval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9414" y="496008"/>
            <a:ext cx="6809258" cy="5104998"/>
          </a:xfrm>
        </p:spPr>
      </p:pic>
      <p:cxnSp>
        <p:nvCxnSpPr>
          <p:cNvPr id="11" name="Straight Arrow Connector 10"/>
          <p:cNvCxnSpPr>
            <a:cxnSpLocks/>
          </p:cNvCxnSpPr>
          <p:nvPr/>
        </p:nvCxnSpPr>
        <p:spPr>
          <a:xfrm flipH="1">
            <a:off x="4851945" y="2974598"/>
            <a:ext cx="16313" cy="17386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p:cNvCxnSpPr>
          <p:nvPr/>
        </p:nvCxnSpPr>
        <p:spPr>
          <a:xfrm flipH="1">
            <a:off x="3433148" y="2832754"/>
            <a:ext cx="12628" cy="1912541"/>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1918355" y="2805492"/>
            <a:ext cx="2931353" cy="27263"/>
          </a:xfrm>
          <a:prstGeom prst="line">
            <a:avLst/>
          </a:prstGeom>
          <a:ln w="38100">
            <a:prstDash val="dash"/>
          </a:ln>
        </p:spPr>
        <p:style>
          <a:lnRef idx="1">
            <a:schemeClr val="accent6"/>
          </a:lnRef>
          <a:fillRef idx="0">
            <a:schemeClr val="accent6"/>
          </a:fillRef>
          <a:effectRef idx="0">
            <a:schemeClr val="accent6"/>
          </a:effectRef>
          <a:fontRef idx="minor">
            <a:schemeClr val="tx1"/>
          </a:fontRef>
        </p:style>
      </p:cxnSp>
      <p:grpSp>
        <p:nvGrpSpPr>
          <p:cNvPr id="6" name="Group 5"/>
          <p:cNvGrpSpPr/>
          <p:nvPr/>
        </p:nvGrpSpPr>
        <p:grpSpPr>
          <a:xfrm>
            <a:off x="1998038" y="2047346"/>
            <a:ext cx="3429418" cy="1297454"/>
            <a:chOff x="7176435" y="2184146"/>
            <a:chExt cx="3429418" cy="1297454"/>
          </a:xfrm>
        </p:grpSpPr>
        <p:cxnSp>
          <p:nvCxnSpPr>
            <p:cNvPr id="16" name="Straight Arrow Connector 15"/>
            <p:cNvCxnSpPr>
              <a:cxnSpLocks/>
            </p:cNvCxnSpPr>
            <p:nvPr/>
          </p:nvCxnSpPr>
          <p:spPr>
            <a:xfrm flipH="1">
              <a:off x="7176435" y="2457509"/>
              <a:ext cx="2870220" cy="1024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rot="20394069">
              <a:off x="8499026" y="2184146"/>
              <a:ext cx="2106827" cy="369332"/>
            </a:xfrm>
            <a:prstGeom prst="rect">
              <a:avLst/>
            </a:prstGeom>
            <a:noFill/>
          </p:spPr>
          <p:txBody>
            <a:bodyPr wrap="square" rtlCol="0">
              <a:spAutoFit/>
            </a:bodyPr>
            <a:lstStyle/>
            <a:p>
              <a:r>
                <a:rPr lang="en-US" dirty="0"/>
                <a:t>25cm increase</a:t>
              </a:r>
            </a:p>
          </p:txBody>
        </p:sp>
      </p:grpSp>
      <p:cxnSp>
        <p:nvCxnSpPr>
          <p:cNvPr id="22" name="Straight Arrow Connector 21"/>
          <p:cNvCxnSpPr>
            <a:cxnSpLocks/>
          </p:cNvCxnSpPr>
          <p:nvPr/>
        </p:nvCxnSpPr>
        <p:spPr>
          <a:xfrm flipH="1">
            <a:off x="2648932" y="2498103"/>
            <a:ext cx="3054284" cy="1197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58355" y="1159497"/>
            <a:ext cx="3995851" cy="2031325"/>
          </a:xfrm>
          <a:prstGeom prst="rect">
            <a:avLst/>
          </a:prstGeom>
          <a:noFill/>
        </p:spPr>
        <p:txBody>
          <a:bodyPr wrap="square" rtlCol="0">
            <a:spAutoFit/>
          </a:bodyPr>
          <a:lstStyle/>
          <a:p>
            <a:r>
              <a:rPr lang="en-US" dirty="0"/>
              <a:t>Currently the 10 </a:t>
            </a:r>
            <a:r>
              <a:rPr lang="en-US" dirty="0" err="1"/>
              <a:t>yr</a:t>
            </a:r>
            <a:r>
              <a:rPr lang="en-US" dirty="0"/>
              <a:t> return is ~1.45 m</a:t>
            </a:r>
          </a:p>
          <a:p>
            <a:endParaRPr lang="en-US" dirty="0"/>
          </a:p>
          <a:p>
            <a:r>
              <a:rPr lang="en-US" dirty="0"/>
              <a:t>If sea level increased by 0.25 m then storms would cause that every 2.5 yrs.</a:t>
            </a:r>
          </a:p>
          <a:p>
            <a:endParaRPr lang="en-US" dirty="0"/>
          </a:p>
          <a:p>
            <a:r>
              <a:rPr lang="en-US" dirty="0"/>
              <a:t>Note that is a 4 fold increase in flooding risk or frequency</a:t>
            </a:r>
          </a:p>
        </p:txBody>
      </p:sp>
    </p:spTree>
    <p:custDataLst>
      <p:tags r:id="rId1"/>
    </p:custDataLst>
    <p:extLst>
      <p:ext uri="{BB962C8B-B14F-4D97-AF65-F5344CB8AC3E}">
        <p14:creationId xmlns:p14="http://schemas.microsoft.com/office/powerpoint/2010/main" val="865193906"/>
      </p:ext>
    </p:extLst>
  </p:cSld>
  <p:clrMapOvr>
    <a:masterClrMapping/>
  </p:clrMapOvr>
  <mc:AlternateContent xmlns:mc="http://schemas.openxmlformats.org/markup-compatibility/2006" xmlns:p14="http://schemas.microsoft.com/office/powerpoint/2010/main">
    <mc:Choice Requires="p14">
      <p:transition spd="slow" p14:dur="2000" advTm="137108"/>
    </mc:Choice>
    <mc:Fallback xmlns="">
      <p:transition spd="slow" advTm="13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0686-476F-9F16-BBE8-0ABD22D1A4F9}"/>
              </a:ext>
            </a:extLst>
          </p:cNvPr>
          <p:cNvSpPr>
            <a:spLocks noGrp="1"/>
          </p:cNvSpPr>
          <p:nvPr>
            <p:ph type="title"/>
          </p:nvPr>
        </p:nvSpPr>
        <p:spPr/>
        <p:txBody>
          <a:bodyPr/>
          <a:lstStyle/>
          <a:p>
            <a:endParaRPr lang="en-US"/>
          </a:p>
        </p:txBody>
      </p:sp>
      <p:grpSp>
        <p:nvGrpSpPr>
          <p:cNvPr id="16" name="Group 15">
            <a:extLst>
              <a:ext uri="{FF2B5EF4-FFF2-40B4-BE49-F238E27FC236}">
                <a16:creationId xmlns:a16="http://schemas.microsoft.com/office/drawing/2014/main" id="{2D3413A0-1B2B-FC3F-5A46-2DB99974F350}"/>
              </a:ext>
            </a:extLst>
          </p:cNvPr>
          <p:cNvGrpSpPr/>
          <p:nvPr/>
        </p:nvGrpSpPr>
        <p:grpSpPr>
          <a:xfrm>
            <a:off x="1900719" y="167972"/>
            <a:ext cx="8390561" cy="5578120"/>
            <a:chOff x="1753386" y="189557"/>
            <a:chExt cx="8390561" cy="5578120"/>
          </a:xfrm>
        </p:grpSpPr>
        <p:pic>
          <p:nvPicPr>
            <p:cNvPr id="5" name="Picture 4">
              <a:extLst>
                <a:ext uri="{FF2B5EF4-FFF2-40B4-BE49-F238E27FC236}">
                  <a16:creationId xmlns:a16="http://schemas.microsoft.com/office/drawing/2014/main" id="{835A253F-C7CC-2C35-C5DE-5BA45A1465C1}"/>
                </a:ext>
              </a:extLst>
            </p:cNvPr>
            <p:cNvPicPr>
              <a:picLocks noChangeAspect="1"/>
            </p:cNvPicPr>
            <p:nvPr/>
          </p:nvPicPr>
          <p:blipFill>
            <a:blip r:embed="rId2"/>
            <a:stretch>
              <a:fillRect/>
            </a:stretch>
          </p:blipFill>
          <p:spPr>
            <a:xfrm>
              <a:off x="1753386" y="189557"/>
              <a:ext cx="8390561" cy="5578120"/>
            </a:xfrm>
            <a:prstGeom prst="rect">
              <a:avLst/>
            </a:prstGeom>
          </p:spPr>
        </p:pic>
        <p:sp>
          <p:nvSpPr>
            <p:cNvPr id="6" name="TextBox 5">
              <a:extLst>
                <a:ext uri="{FF2B5EF4-FFF2-40B4-BE49-F238E27FC236}">
                  <a16:creationId xmlns:a16="http://schemas.microsoft.com/office/drawing/2014/main" id="{4C4E0F8C-74D3-5A50-4D33-2E4FBC5E12D7}"/>
                </a:ext>
              </a:extLst>
            </p:cNvPr>
            <p:cNvSpPr txBox="1"/>
            <p:nvPr/>
          </p:nvSpPr>
          <p:spPr>
            <a:xfrm rot="2921175">
              <a:off x="5745235" y="2458505"/>
              <a:ext cx="914400" cy="276999"/>
            </a:xfrm>
            <a:prstGeom prst="rect">
              <a:avLst/>
            </a:prstGeom>
            <a:noFill/>
          </p:spPr>
          <p:txBody>
            <a:bodyPr wrap="square" rtlCol="0">
              <a:spAutoFit/>
            </a:bodyPr>
            <a:lstStyle/>
            <a:p>
              <a:r>
                <a:rPr lang="en-US" sz="1200" dirty="0">
                  <a:solidFill>
                    <a:srgbClr val="FFFF00"/>
                  </a:solidFill>
                </a:rPr>
                <a:t>Rt. 146</a:t>
              </a:r>
            </a:p>
          </p:txBody>
        </p:sp>
        <p:sp>
          <p:nvSpPr>
            <p:cNvPr id="7" name="TextBox 6">
              <a:extLst>
                <a:ext uri="{FF2B5EF4-FFF2-40B4-BE49-F238E27FC236}">
                  <a16:creationId xmlns:a16="http://schemas.microsoft.com/office/drawing/2014/main" id="{C89A0552-2835-C58B-DE3F-35F802B52B04}"/>
                </a:ext>
              </a:extLst>
            </p:cNvPr>
            <p:cNvSpPr txBox="1"/>
            <p:nvPr/>
          </p:nvSpPr>
          <p:spPr>
            <a:xfrm>
              <a:off x="3809234" y="3354963"/>
              <a:ext cx="1323353" cy="276999"/>
            </a:xfrm>
            <a:prstGeom prst="rect">
              <a:avLst/>
            </a:prstGeom>
            <a:noFill/>
          </p:spPr>
          <p:txBody>
            <a:bodyPr wrap="square" rtlCol="0">
              <a:spAutoFit/>
            </a:bodyPr>
            <a:lstStyle/>
            <a:p>
              <a:r>
                <a:rPr lang="en-US" sz="1200" dirty="0">
                  <a:solidFill>
                    <a:srgbClr val="FFFF00"/>
                  </a:solidFill>
                </a:rPr>
                <a:t>Branford River</a:t>
              </a:r>
            </a:p>
          </p:txBody>
        </p:sp>
        <p:pic>
          <p:nvPicPr>
            <p:cNvPr id="9" name="Content Placeholder 14" descr="A map of long island&#10;&#10;Description automatically generated">
              <a:extLst>
                <a:ext uri="{FF2B5EF4-FFF2-40B4-BE49-F238E27FC236}">
                  <a16:creationId xmlns:a16="http://schemas.microsoft.com/office/drawing/2014/main" id="{F8D02642-D676-5B9C-B1CC-27357B5B0F6C}"/>
                </a:ext>
              </a:extLst>
            </p:cNvPr>
            <p:cNvPicPr>
              <a:picLocks noChangeAspect="1"/>
            </p:cNvPicPr>
            <p:nvPr/>
          </p:nvPicPr>
          <p:blipFill rotWithShape="1">
            <a:blip r:embed="rId3">
              <a:extLst>
                <a:ext uri="{28A0092B-C50C-407E-A947-70E740481C1C}">
                  <a14:useLocalDpi xmlns:a14="http://schemas.microsoft.com/office/drawing/2010/main" val="0"/>
                </a:ext>
              </a:extLst>
            </a:blip>
            <a:srcRect l="5090" t="20945" r="6913" b="22630"/>
            <a:stretch/>
          </p:blipFill>
          <p:spPr>
            <a:xfrm>
              <a:off x="1833689" y="257271"/>
              <a:ext cx="4024240" cy="1934531"/>
            </a:xfrm>
            <a:prstGeom prst="rect">
              <a:avLst/>
            </a:prstGeom>
          </p:spPr>
        </p:pic>
        <p:sp>
          <p:nvSpPr>
            <p:cNvPr id="10" name="TextBox 9">
              <a:extLst>
                <a:ext uri="{FF2B5EF4-FFF2-40B4-BE49-F238E27FC236}">
                  <a16:creationId xmlns:a16="http://schemas.microsoft.com/office/drawing/2014/main" id="{606C5B50-2C70-F742-2E72-9D941E33AF5B}"/>
                </a:ext>
              </a:extLst>
            </p:cNvPr>
            <p:cNvSpPr txBox="1"/>
            <p:nvPr/>
          </p:nvSpPr>
          <p:spPr>
            <a:xfrm rot="20410901">
              <a:off x="6796679" y="3361571"/>
              <a:ext cx="1993453" cy="276999"/>
            </a:xfrm>
            <a:prstGeom prst="rect">
              <a:avLst/>
            </a:prstGeom>
            <a:noFill/>
          </p:spPr>
          <p:txBody>
            <a:bodyPr wrap="square" rtlCol="0">
              <a:spAutoFit/>
            </a:bodyPr>
            <a:lstStyle/>
            <a:p>
              <a:r>
                <a:rPr lang="en-US" sz="1200" dirty="0">
                  <a:solidFill>
                    <a:srgbClr val="FFFF00"/>
                  </a:solidFill>
                </a:rPr>
                <a:t>Limewood Ave.</a:t>
              </a:r>
            </a:p>
          </p:txBody>
        </p:sp>
        <p:sp>
          <p:nvSpPr>
            <p:cNvPr id="12" name="TextBox 11">
              <a:extLst>
                <a:ext uri="{FF2B5EF4-FFF2-40B4-BE49-F238E27FC236}">
                  <a16:creationId xmlns:a16="http://schemas.microsoft.com/office/drawing/2014/main" id="{E9871C28-94BE-58C2-F65E-8DB3B05A11D0}"/>
                </a:ext>
              </a:extLst>
            </p:cNvPr>
            <p:cNvSpPr txBox="1"/>
            <p:nvPr/>
          </p:nvSpPr>
          <p:spPr>
            <a:xfrm rot="19801301">
              <a:off x="5402411" y="3581619"/>
              <a:ext cx="981381" cy="276999"/>
            </a:xfrm>
            <a:prstGeom prst="rect">
              <a:avLst/>
            </a:prstGeom>
            <a:noFill/>
          </p:spPr>
          <p:txBody>
            <a:bodyPr wrap="square">
              <a:spAutoFit/>
            </a:bodyPr>
            <a:lstStyle/>
            <a:p>
              <a:r>
                <a:rPr lang="en-US" sz="1200" dirty="0">
                  <a:solidFill>
                    <a:srgbClr val="FFFF00"/>
                  </a:solidFill>
                </a:rPr>
                <a:t>Sybil Creek</a:t>
              </a:r>
            </a:p>
          </p:txBody>
        </p:sp>
        <p:sp>
          <p:nvSpPr>
            <p:cNvPr id="13" name="TextBox 12">
              <a:extLst>
                <a:ext uri="{FF2B5EF4-FFF2-40B4-BE49-F238E27FC236}">
                  <a16:creationId xmlns:a16="http://schemas.microsoft.com/office/drawing/2014/main" id="{6CD1A9B5-D981-49A4-7655-0754B0C09B8C}"/>
                </a:ext>
              </a:extLst>
            </p:cNvPr>
            <p:cNvSpPr txBox="1"/>
            <p:nvPr/>
          </p:nvSpPr>
          <p:spPr>
            <a:xfrm rot="3865112">
              <a:off x="6743021" y="2728106"/>
              <a:ext cx="964222" cy="461665"/>
            </a:xfrm>
            <a:prstGeom prst="rect">
              <a:avLst/>
            </a:prstGeom>
            <a:noFill/>
          </p:spPr>
          <p:txBody>
            <a:bodyPr wrap="square" rtlCol="0">
              <a:spAutoFit/>
            </a:bodyPr>
            <a:lstStyle/>
            <a:p>
              <a:r>
                <a:rPr lang="en-US" sz="1200" dirty="0">
                  <a:solidFill>
                    <a:srgbClr val="FFFF00"/>
                  </a:solidFill>
                </a:rPr>
                <a:t>Waverly Ave.</a:t>
              </a:r>
            </a:p>
          </p:txBody>
        </p:sp>
        <p:cxnSp>
          <p:nvCxnSpPr>
            <p:cNvPr id="15" name="Straight Arrow Connector 14">
              <a:extLst>
                <a:ext uri="{FF2B5EF4-FFF2-40B4-BE49-F238E27FC236}">
                  <a16:creationId xmlns:a16="http://schemas.microsoft.com/office/drawing/2014/main" id="{AADC4179-9740-006B-945A-CD7AC16F3FDF}"/>
                </a:ext>
              </a:extLst>
            </p:cNvPr>
            <p:cNvCxnSpPr/>
            <p:nvPr/>
          </p:nvCxnSpPr>
          <p:spPr>
            <a:xfrm flipH="1">
              <a:off x="6970577" y="2940784"/>
              <a:ext cx="165419" cy="41417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9A7A525-C0CF-80B2-BA34-889D3C972595}"/>
              </a:ext>
            </a:extLst>
          </p:cNvPr>
          <p:cNvSpPr txBox="1"/>
          <p:nvPr/>
        </p:nvSpPr>
        <p:spPr>
          <a:xfrm>
            <a:off x="2672397" y="4409035"/>
            <a:ext cx="1323353" cy="276999"/>
          </a:xfrm>
          <a:prstGeom prst="rect">
            <a:avLst/>
          </a:prstGeom>
          <a:noFill/>
        </p:spPr>
        <p:txBody>
          <a:bodyPr wrap="square" rtlCol="0">
            <a:spAutoFit/>
          </a:bodyPr>
          <a:lstStyle/>
          <a:p>
            <a:r>
              <a:rPr lang="en-US" sz="1200" dirty="0">
                <a:solidFill>
                  <a:srgbClr val="FFFF00"/>
                </a:solidFill>
              </a:rPr>
              <a:t>Indian Neck</a:t>
            </a:r>
          </a:p>
        </p:txBody>
      </p:sp>
      <p:sp>
        <p:nvSpPr>
          <p:cNvPr id="17" name="TextBox 16">
            <a:extLst>
              <a:ext uri="{FF2B5EF4-FFF2-40B4-BE49-F238E27FC236}">
                <a16:creationId xmlns:a16="http://schemas.microsoft.com/office/drawing/2014/main" id="{BD708BCF-E67D-112A-5062-17FFE6B1A1B2}"/>
              </a:ext>
            </a:extLst>
          </p:cNvPr>
          <p:cNvSpPr txBox="1"/>
          <p:nvPr/>
        </p:nvSpPr>
        <p:spPr>
          <a:xfrm>
            <a:off x="389677" y="5660330"/>
            <a:ext cx="11664617" cy="923330"/>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Figure 2. The inset map on the upper left </a:t>
            </a:r>
            <a:r>
              <a:rPr lang="en-US" dirty="0">
                <a:latin typeface="Times New Roman" panose="02020603050405020304" pitchFamily="18" charset="0"/>
                <a:ea typeface="Calibri" panose="020F0502020204030204" pitchFamily="34" charset="0"/>
              </a:rPr>
              <a:t>shows the coastline of Long Island Sound and the location of </a:t>
            </a:r>
            <a:r>
              <a:rPr lang="en-US" dirty="0" err="1">
                <a:latin typeface="Times New Roman" panose="02020603050405020304" pitchFamily="18" charset="0"/>
                <a:ea typeface="Calibri" panose="020F0502020204030204" pitchFamily="34" charset="0"/>
              </a:rPr>
              <a:t>Branford,CT</a:t>
            </a:r>
            <a:r>
              <a:rPr lang="en-US" dirty="0">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 The small rectangle identifies the area shown in the GoogleEarth© the aerial photograph. The road highlighted in yellow is Rt </a:t>
            </a:r>
            <a:r>
              <a:rPr lang="en-US" sz="1800">
                <a:effectLst/>
                <a:latin typeface="Times New Roman" panose="02020603050405020304" pitchFamily="18" charset="0"/>
                <a:ea typeface="Calibri" panose="020F0502020204030204" pitchFamily="34" charset="0"/>
              </a:rPr>
              <a:t>146.</a:t>
            </a:r>
            <a:endParaRPr lang="en-US" dirty="0"/>
          </a:p>
        </p:txBody>
      </p:sp>
    </p:spTree>
    <p:extLst>
      <p:ext uri="{BB962C8B-B14F-4D97-AF65-F5344CB8AC3E}">
        <p14:creationId xmlns:p14="http://schemas.microsoft.com/office/powerpoint/2010/main" val="3143900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28282" y="-353291"/>
            <a:ext cx="9336919" cy="6858000"/>
          </a:xfrm>
          <a:prstGeom prst="rect">
            <a:avLst/>
          </a:prstGeom>
        </p:spPr>
      </p:pic>
      <p:sp>
        <p:nvSpPr>
          <p:cNvPr id="5" name="TextBox 4"/>
          <p:cNvSpPr txBox="1"/>
          <p:nvPr/>
        </p:nvSpPr>
        <p:spPr>
          <a:xfrm rot="17578553">
            <a:off x="4493029" y="4372495"/>
            <a:ext cx="2385753" cy="369332"/>
          </a:xfrm>
          <a:prstGeom prst="rect">
            <a:avLst/>
          </a:prstGeom>
          <a:noFill/>
        </p:spPr>
        <p:txBody>
          <a:bodyPr wrap="square" rtlCol="0">
            <a:spAutoFit/>
          </a:bodyPr>
          <a:lstStyle/>
          <a:p>
            <a:r>
              <a:rPr lang="en-US" dirty="0">
                <a:solidFill>
                  <a:srgbClr val="FF0000"/>
                </a:solidFill>
              </a:rPr>
              <a:t>Linden Ave</a:t>
            </a:r>
          </a:p>
        </p:txBody>
      </p:sp>
      <p:sp>
        <p:nvSpPr>
          <p:cNvPr id="6" name="TextBox 5"/>
          <p:cNvSpPr txBox="1"/>
          <p:nvPr/>
        </p:nvSpPr>
        <p:spPr>
          <a:xfrm rot="2732113">
            <a:off x="6993775" y="5992297"/>
            <a:ext cx="2385753" cy="369332"/>
          </a:xfrm>
          <a:prstGeom prst="rect">
            <a:avLst/>
          </a:prstGeom>
          <a:noFill/>
        </p:spPr>
        <p:txBody>
          <a:bodyPr wrap="square" rtlCol="0">
            <a:spAutoFit/>
          </a:bodyPr>
          <a:lstStyle/>
          <a:p>
            <a:r>
              <a:rPr lang="en-US" dirty="0">
                <a:solidFill>
                  <a:srgbClr val="FF0000"/>
                </a:solidFill>
              </a:rPr>
              <a:t>Sybil Ave.</a:t>
            </a:r>
          </a:p>
        </p:txBody>
      </p:sp>
      <p:sp>
        <p:nvSpPr>
          <p:cNvPr id="7" name="TextBox 6"/>
          <p:cNvSpPr txBox="1"/>
          <p:nvPr/>
        </p:nvSpPr>
        <p:spPr>
          <a:xfrm rot="21209369">
            <a:off x="4853524" y="2752692"/>
            <a:ext cx="2385753" cy="369332"/>
          </a:xfrm>
          <a:prstGeom prst="rect">
            <a:avLst/>
          </a:prstGeom>
          <a:noFill/>
        </p:spPr>
        <p:txBody>
          <a:bodyPr wrap="square" rtlCol="0">
            <a:spAutoFit/>
          </a:bodyPr>
          <a:lstStyle/>
          <a:p>
            <a:r>
              <a:rPr lang="en-US" dirty="0">
                <a:solidFill>
                  <a:srgbClr val="FFFF00"/>
                </a:solidFill>
              </a:rPr>
              <a:t>1.9 m</a:t>
            </a:r>
          </a:p>
        </p:txBody>
      </p:sp>
      <p:sp>
        <p:nvSpPr>
          <p:cNvPr id="8" name="TextBox 7"/>
          <p:cNvSpPr txBox="1"/>
          <p:nvPr/>
        </p:nvSpPr>
        <p:spPr>
          <a:xfrm rot="21209369">
            <a:off x="7528837" y="3647971"/>
            <a:ext cx="2385753" cy="369332"/>
          </a:xfrm>
          <a:prstGeom prst="rect">
            <a:avLst/>
          </a:prstGeom>
          <a:noFill/>
        </p:spPr>
        <p:txBody>
          <a:bodyPr wrap="square" rtlCol="0">
            <a:spAutoFit/>
          </a:bodyPr>
          <a:lstStyle/>
          <a:p>
            <a:r>
              <a:rPr lang="en-US" dirty="0">
                <a:solidFill>
                  <a:schemeClr val="accent1">
                    <a:lumMod val="60000"/>
                    <a:lumOff val="40000"/>
                  </a:schemeClr>
                </a:solidFill>
              </a:rPr>
              <a:t>2.3 m</a:t>
            </a:r>
          </a:p>
        </p:txBody>
      </p:sp>
      <p:pic>
        <p:nvPicPr>
          <p:cNvPr id="9" name="Picture 8">
            <a:extLst>
              <a:ext uri="{FF2B5EF4-FFF2-40B4-BE49-F238E27FC236}">
                <a16:creationId xmlns:a16="http://schemas.microsoft.com/office/drawing/2014/main" id="{B1AD6146-DF8A-F3AA-7D5F-6E329E6BDF09}"/>
              </a:ext>
            </a:extLst>
          </p:cNvPr>
          <p:cNvPicPr>
            <a:picLocks noChangeAspect="1"/>
          </p:cNvPicPr>
          <p:nvPr/>
        </p:nvPicPr>
        <p:blipFill>
          <a:blip r:embed="rId3"/>
          <a:stretch>
            <a:fillRect/>
          </a:stretch>
        </p:blipFill>
        <p:spPr>
          <a:xfrm>
            <a:off x="195713" y="142052"/>
            <a:ext cx="6295357" cy="2933657"/>
          </a:xfrm>
          <a:prstGeom prst="rect">
            <a:avLst/>
          </a:prstGeom>
        </p:spPr>
      </p:pic>
      <p:pic>
        <p:nvPicPr>
          <p:cNvPr id="10" name="Picture 6" descr="SybilAveBridgeElev">
            <a:extLst>
              <a:ext uri="{FF2B5EF4-FFF2-40B4-BE49-F238E27FC236}">
                <a16:creationId xmlns:a16="http://schemas.microsoft.com/office/drawing/2014/main" id="{83CE6E1B-85B3-F756-C2B5-C8E4DCEB8F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9498" y="90300"/>
            <a:ext cx="4863568" cy="364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6936" y="274638"/>
            <a:ext cx="7059890" cy="5635767"/>
          </a:xfrm>
          <a:prstGeom prst="rect">
            <a:avLst/>
          </a:prstGeom>
        </p:spPr>
      </p:pic>
      <p:pic>
        <p:nvPicPr>
          <p:cNvPr id="5" name="Picture 4"/>
          <p:cNvPicPr>
            <a:picLocks noChangeAspect="1"/>
          </p:cNvPicPr>
          <p:nvPr/>
        </p:nvPicPr>
        <p:blipFill>
          <a:blip r:embed="rId3"/>
          <a:stretch>
            <a:fillRect/>
          </a:stretch>
        </p:blipFill>
        <p:spPr>
          <a:xfrm>
            <a:off x="5971070" y="489327"/>
            <a:ext cx="6174798" cy="848927"/>
          </a:xfrm>
          <a:prstGeom prst="rect">
            <a:avLst/>
          </a:prstGeom>
        </p:spPr>
      </p:pic>
      <p:sp>
        <p:nvSpPr>
          <p:cNvPr id="3" name="Rectangle 2"/>
          <p:cNvSpPr/>
          <p:nvPr/>
        </p:nvSpPr>
        <p:spPr>
          <a:xfrm>
            <a:off x="2976769" y="3583057"/>
            <a:ext cx="1282148" cy="665921"/>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419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2014372" y="126298"/>
            <a:ext cx="98595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Black line shows the 1.9 m contour – The level of the Linden-Sybil Ave.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Green line shows the 2.15 m contour – The Level of Limewood Ave.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Red line shows the 1.1 m contour - The maximum water </a:t>
            </a:r>
            <a:r>
              <a:rPr lang="en-US" altLang="en-US" dirty="0">
                <a:latin typeface="Times New Roman" panose="02020603050405020304" pitchFamily="18" charset="0"/>
                <a:ea typeface="Calibri" panose="020F0502020204030204" pitchFamily="34" charset="0"/>
                <a:cs typeface="Times New Roman" panose="02020603050405020304" pitchFamily="18" charset="0"/>
              </a:rPr>
              <a:t>level in Sybil Creek Marsh</a:t>
            </a:r>
            <a:r>
              <a:rPr lang="en-US" altLang="en-US" sz="1000" dirty="0">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5" name="Group 14"/>
          <p:cNvGrpSpPr/>
          <p:nvPr/>
        </p:nvGrpSpPr>
        <p:grpSpPr>
          <a:xfrm>
            <a:off x="978212" y="1156082"/>
            <a:ext cx="9780011" cy="4235753"/>
            <a:chOff x="1036890" y="1381014"/>
            <a:chExt cx="9780011" cy="4235753"/>
          </a:xfrm>
        </p:grpSpPr>
        <p:pic>
          <p:nvPicPr>
            <p:cNvPr id="31745" name="Picture 7"/>
            <p:cNvPicPr>
              <a:picLocks noChangeAspect="1" noChangeArrowheads="1"/>
            </p:cNvPicPr>
            <p:nvPr/>
          </p:nvPicPr>
          <p:blipFill>
            <a:blip r:embed="rId3">
              <a:extLst>
                <a:ext uri="{28A0092B-C50C-407E-A947-70E740481C1C}">
                  <a14:useLocalDpi xmlns:a14="http://schemas.microsoft.com/office/drawing/2010/main" val="0"/>
                </a:ext>
              </a:extLst>
            </a:blip>
            <a:srcRect t="7675" b="15340"/>
            <a:stretch>
              <a:fillRect/>
            </a:stretch>
          </p:blipFill>
          <p:spPr bwMode="auto">
            <a:xfrm>
              <a:off x="1036890" y="1381014"/>
              <a:ext cx="9780011" cy="4235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432316">
              <a:off x="2848925" y="4577130"/>
              <a:ext cx="1422943" cy="369332"/>
            </a:xfrm>
            <a:prstGeom prst="rect">
              <a:avLst/>
            </a:prstGeom>
            <a:noFill/>
          </p:spPr>
          <p:txBody>
            <a:bodyPr wrap="square" rtlCol="0">
              <a:spAutoFit/>
            </a:bodyPr>
            <a:lstStyle/>
            <a:p>
              <a:r>
                <a:rPr lang="en-US" dirty="0">
                  <a:solidFill>
                    <a:srgbClr val="FF0000"/>
                  </a:solidFill>
                </a:rPr>
                <a:t>Tide Gate</a:t>
              </a:r>
            </a:p>
          </p:txBody>
        </p:sp>
        <p:cxnSp>
          <p:nvCxnSpPr>
            <p:cNvPr id="8" name="Straight Arrow Connector 7"/>
            <p:cNvCxnSpPr>
              <a:stCxn id="6" idx="1"/>
            </p:cNvCxnSpPr>
            <p:nvPr/>
          </p:nvCxnSpPr>
          <p:spPr>
            <a:xfrm flipH="1" flipV="1">
              <a:off x="2787209" y="3999890"/>
              <a:ext cx="232492" cy="29947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347661" y="3419325"/>
              <a:ext cx="259162" cy="344944"/>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393099" y="2982006"/>
              <a:ext cx="1251496" cy="646331"/>
            </a:xfrm>
            <a:prstGeom prst="rect">
              <a:avLst/>
            </a:prstGeom>
          </p:spPr>
          <p:txBody>
            <a:bodyPr wrap="none">
              <a:spAutoFit/>
            </a:bodyPr>
            <a:lstStyle/>
            <a:p>
              <a:r>
                <a:rPr lang="en-US" dirty="0">
                  <a:solidFill>
                    <a:srgbClr val="FFFF00"/>
                  </a:solidFill>
                </a:rPr>
                <a:t>Vulnerable </a:t>
              </a:r>
            </a:p>
            <a:p>
              <a:r>
                <a:rPr lang="en-US" dirty="0">
                  <a:solidFill>
                    <a:srgbClr val="FFFF00"/>
                  </a:solidFill>
                </a:rPr>
                <a:t>Housing</a:t>
              </a:r>
            </a:p>
          </p:txBody>
        </p:sp>
      </p:grpSp>
      <p:sp>
        <p:nvSpPr>
          <p:cNvPr id="2" name="TextBox 1">
            <a:extLst>
              <a:ext uri="{FF2B5EF4-FFF2-40B4-BE49-F238E27FC236}">
                <a16:creationId xmlns:a16="http://schemas.microsoft.com/office/drawing/2014/main" id="{1BB01A2A-6D7E-7A37-828C-D8DEFEA70E5A}"/>
              </a:ext>
            </a:extLst>
          </p:cNvPr>
          <p:cNvSpPr txBox="1"/>
          <p:nvPr/>
        </p:nvSpPr>
        <p:spPr>
          <a:xfrm rot="3091374">
            <a:off x="4158712" y="3397451"/>
            <a:ext cx="593725" cy="276999"/>
          </a:xfrm>
          <a:prstGeom prst="rect">
            <a:avLst/>
          </a:prstGeom>
          <a:noFill/>
        </p:spPr>
        <p:txBody>
          <a:bodyPr wrap="square" rtlCol="0">
            <a:spAutoFit/>
          </a:bodyPr>
          <a:lstStyle/>
          <a:p>
            <a:r>
              <a:rPr lang="en-US" sz="1200" dirty="0">
                <a:solidFill>
                  <a:srgbClr val="FF0000"/>
                </a:solidFill>
              </a:rPr>
              <a:t>1.1m</a:t>
            </a:r>
          </a:p>
        </p:txBody>
      </p:sp>
      <p:sp>
        <p:nvSpPr>
          <p:cNvPr id="7" name="TextBox 6">
            <a:extLst>
              <a:ext uri="{FF2B5EF4-FFF2-40B4-BE49-F238E27FC236}">
                <a16:creationId xmlns:a16="http://schemas.microsoft.com/office/drawing/2014/main" id="{86181C01-0990-C463-991E-EDA1A4B0C4C5}"/>
              </a:ext>
            </a:extLst>
          </p:cNvPr>
          <p:cNvSpPr txBox="1"/>
          <p:nvPr/>
        </p:nvSpPr>
        <p:spPr>
          <a:xfrm rot="20564555">
            <a:off x="3540991" y="1901128"/>
            <a:ext cx="593725" cy="276999"/>
          </a:xfrm>
          <a:prstGeom prst="rect">
            <a:avLst/>
          </a:prstGeom>
          <a:noFill/>
        </p:spPr>
        <p:txBody>
          <a:bodyPr wrap="square" rtlCol="0">
            <a:spAutoFit/>
          </a:bodyPr>
          <a:lstStyle/>
          <a:p>
            <a:r>
              <a:rPr lang="en-US" sz="1200" dirty="0">
                <a:solidFill>
                  <a:srgbClr val="FF0000"/>
                </a:solidFill>
              </a:rPr>
              <a:t>1.1</a:t>
            </a:r>
          </a:p>
        </p:txBody>
      </p:sp>
      <p:sp>
        <p:nvSpPr>
          <p:cNvPr id="9" name="TextBox 8">
            <a:extLst>
              <a:ext uri="{FF2B5EF4-FFF2-40B4-BE49-F238E27FC236}">
                <a16:creationId xmlns:a16="http://schemas.microsoft.com/office/drawing/2014/main" id="{5240C0D5-040E-2EF1-CE0A-23B578BB3CD2}"/>
              </a:ext>
            </a:extLst>
          </p:cNvPr>
          <p:cNvSpPr txBox="1"/>
          <p:nvPr/>
        </p:nvSpPr>
        <p:spPr>
          <a:xfrm rot="3091374">
            <a:off x="4845528" y="4267087"/>
            <a:ext cx="593725" cy="276999"/>
          </a:xfrm>
          <a:prstGeom prst="rect">
            <a:avLst/>
          </a:prstGeom>
          <a:noFill/>
        </p:spPr>
        <p:txBody>
          <a:bodyPr wrap="square" rtlCol="0">
            <a:spAutoFit/>
          </a:bodyPr>
          <a:lstStyle/>
          <a:p>
            <a:r>
              <a:rPr lang="en-US" sz="1200" dirty="0">
                <a:solidFill>
                  <a:srgbClr val="00B050"/>
                </a:solidFill>
              </a:rPr>
              <a:t>2.15</a:t>
            </a:r>
          </a:p>
        </p:txBody>
      </p:sp>
      <p:sp>
        <p:nvSpPr>
          <p:cNvPr id="10" name="TextBox 9">
            <a:extLst>
              <a:ext uri="{FF2B5EF4-FFF2-40B4-BE49-F238E27FC236}">
                <a16:creationId xmlns:a16="http://schemas.microsoft.com/office/drawing/2014/main" id="{710B3945-9F08-77EC-A32B-FB57634CC0D1}"/>
              </a:ext>
            </a:extLst>
          </p:cNvPr>
          <p:cNvSpPr txBox="1"/>
          <p:nvPr/>
        </p:nvSpPr>
        <p:spPr>
          <a:xfrm rot="1732556">
            <a:off x="2366436" y="3165185"/>
            <a:ext cx="593725" cy="276999"/>
          </a:xfrm>
          <a:prstGeom prst="rect">
            <a:avLst/>
          </a:prstGeom>
          <a:noFill/>
        </p:spPr>
        <p:txBody>
          <a:bodyPr wrap="square" rtlCol="0">
            <a:spAutoFit/>
          </a:bodyPr>
          <a:lstStyle/>
          <a:p>
            <a:r>
              <a:rPr lang="en-US" sz="1200" dirty="0">
                <a:solidFill>
                  <a:srgbClr val="00B050"/>
                </a:solidFill>
              </a:rPr>
              <a:t>2.15</a:t>
            </a:r>
          </a:p>
        </p:txBody>
      </p:sp>
      <p:sp>
        <p:nvSpPr>
          <p:cNvPr id="12" name="TextBox 11">
            <a:extLst>
              <a:ext uri="{FF2B5EF4-FFF2-40B4-BE49-F238E27FC236}">
                <a16:creationId xmlns:a16="http://schemas.microsoft.com/office/drawing/2014/main" id="{EB96A37B-2E50-8B68-441E-C8A6F6E0942C}"/>
              </a:ext>
            </a:extLst>
          </p:cNvPr>
          <p:cNvSpPr txBox="1"/>
          <p:nvPr/>
        </p:nvSpPr>
        <p:spPr>
          <a:xfrm rot="2812865">
            <a:off x="4051522" y="3648322"/>
            <a:ext cx="593725" cy="276999"/>
          </a:xfrm>
          <a:prstGeom prst="rect">
            <a:avLst/>
          </a:prstGeom>
          <a:noFill/>
        </p:spPr>
        <p:txBody>
          <a:bodyPr wrap="square" rtlCol="0">
            <a:spAutoFit/>
          </a:bodyPr>
          <a:lstStyle/>
          <a:p>
            <a:r>
              <a:rPr lang="en-US" sz="1200" dirty="0"/>
              <a:t>1.9m</a:t>
            </a:r>
          </a:p>
        </p:txBody>
      </p:sp>
      <p:sp>
        <p:nvSpPr>
          <p:cNvPr id="14" name="TextBox 13">
            <a:extLst>
              <a:ext uri="{FF2B5EF4-FFF2-40B4-BE49-F238E27FC236}">
                <a16:creationId xmlns:a16="http://schemas.microsoft.com/office/drawing/2014/main" id="{71B74FB0-BAA4-BA27-08A1-62FCB157FEE4}"/>
              </a:ext>
            </a:extLst>
          </p:cNvPr>
          <p:cNvSpPr txBox="1"/>
          <p:nvPr/>
        </p:nvSpPr>
        <p:spPr>
          <a:xfrm rot="3091374">
            <a:off x="8873473" y="4068829"/>
            <a:ext cx="593725" cy="276999"/>
          </a:xfrm>
          <a:prstGeom prst="rect">
            <a:avLst/>
          </a:prstGeom>
          <a:noFill/>
        </p:spPr>
        <p:txBody>
          <a:bodyPr wrap="square" rtlCol="0">
            <a:spAutoFit/>
          </a:bodyPr>
          <a:lstStyle/>
          <a:p>
            <a:r>
              <a:rPr lang="en-US" sz="1200" dirty="0">
                <a:solidFill>
                  <a:srgbClr val="00B050"/>
                </a:solidFill>
              </a:rPr>
              <a:t>2.15</a:t>
            </a:r>
          </a:p>
        </p:txBody>
      </p:sp>
      <p:sp>
        <p:nvSpPr>
          <p:cNvPr id="16" name="TextBox 15">
            <a:extLst>
              <a:ext uri="{FF2B5EF4-FFF2-40B4-BE49-F238E27FC236}">
                <a16:creationId xmlns:a16="http://schemas.microsoft.com/office/drawing/2014/main" id="{99579584-4411-0910-8D10-6E9192E2CB11}"/>
              </a:ext>
            </a:extLst>
          </p:cNvPr>
          <p:cNvSpPr txBox="1"/>
          <p:nvPr/>
        </p:nvSpPr>
        <p:spPr>
          <a:xfrm rot="3091374">
            <a:off x="6940412" y="3045696"/>
            <a:ext cx="593725" cy="276999"/>
          </a:xfrm>
          <a:prstGeom prst="rect">
            <a:avLst/>
          </a:prstGeom>
          <a:noFill/>
        </p:spPr>
        <p:txBody>
          <a:bodyPr wrap="square" rtlCol="0">
            <a:spAutoFit/>
          </a:bodyPr>
          <a:lstStyle/>
          <a:p>
            <a:r>
              <a:rPr lang="en-US" sz="1200" dirty="0">
                <a:solidFill>
                  <a:srgbClr val="00B050"/>
                </a:solidFill>
              </a:rPr>
              <a:t>2.15</a:t>
            </a:r>
          </a:p>
        </p:txBody>
      </p:sp>
      <p:sp>
        <p:nvSpPr>
          <p:cNvPr id="17" name="TextBox 16">
            <a:extLst>
              <a:ext uri="{FF2B5EF4-FFF2-40B4-BE49-F238E27FC236}">
                <a16:creationId xmlns:a16="http://schemas.microsoft.com/office/drawing/2014/main" id="{F09EAF10-B5E2-0281-D02C-55070FA3A6DE}"/>
              </a:ext>
            </a:extLst>
          </p:cNvPr>
          <p:cNvSpPr txBox="1"/>
          <p:nvPr/>
        </p:nvSpPr>
        <p:spPr>
          <a:xfrm rot="3091374">
            <a:off x="9070339" y="3689935"/>
            <a:ext cx="593725" cy="276999"/>
          </a:xfrm>
          <a:prstGeom prst="rect">
            <a:avLst/>
          </a:prstGeom>
          <a:noFill/>
        </p:spPr>
        <p:txBody>
          <a:bodyPr wrap="square" rtlCol="0">
            <a:spAutoFit/>
          </a:bodyPr>
          <a:lstStyle/>
          <a:p>
            <a:r>
              <a:rPr lang="en-US" sz="1200" dirty="0">
                <a:solidFill>
                  <a:srgbClr val="FF0000"/>
                </a:solidFill>
              </a:rPr>
              <a:t>1.1m</a:t>
            </a:r>
          </a:p>
        </p:txBody>
      </p:sp>
      <p:sp>
        <p:nvSpPr>
          <p:cNvPr id="18" name="TextBox 17">
            <a:extLst>
              <a:ext uri="{FF2B5EF4-FFF2-40B4-BE49-F238E27FC236}">
                <a16:creationId xmlns:a16="http://schemas.microsoft.com/office/drawing/2014/main" id="{6B1BFD52-EDC2-84A1-4561-EFDB9A5640BD}"/>
              </a:ext>
            </a:extLst>
          </p:cNvPr>
          <p:cNvSpPr txBox="1"/>
          <p:nvPr/>
        </p:nvSpPr>
        <p:spPr>
          <a:xfrm rot="19468416">
            <a:off x="8551392" y="2075182"/>
            <a:ext cx="593725" cy="276999"/>
          </a:xfrm>
          <a:prstGeom prst="rect">
            <a:avLst/>
          </a:prstGeom>
          <a:noFill/>
        </p:spPr>
        <p:txBody>
          <a:bodyPr wrap="square" rtlCol="0">
            <a:spAutoFit/>
          </a:bodyPr>
          <a:lstStyle/>
          <a:p>
            <a:r>
              <a:rPr lang="en-US" sz="1200" dirty="0">
                <a:solidFill>
                  <a:srgbClr val="FF0000"/>
                </a:solidFill>
              </a:rPr>
              <a:t>1.1m</a:t>
            </a:r>
          </a:p>
        </p:txBody>
      </p:sp>
    </p:spTree>
    <p:extLst>
      <p:ext uri="{BB962C8B-B14F-4D97-AF65-F5344CB8AC3E}">
        <p14:creationId xmlns:p14="http://schemas.microsoft.com/office/powerpoint/2010/main" val="253170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8486" y="457201"/>
            <a:ext cx="4137603" cy="5373724"/>
          </a:xfrm>
        </p:spPr>
        <p:txBody>
          <a:bodyPr>
            <a:normAutofit/>
          </a:bodyPr>
          <a:lstStyle/>
          <a:p>
            <a:pPr>
              <a:lnSpc>
                <a:spcPct val="115000"/>
              </a:lnSpc>
              <a:spcAft>
                <a:spcPts val="10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 1.9 m level has been reached or exceeded 4 times since 1999.  </a:t>
            </a:r>
          </a:p>
          <a:p>
            <a:pPr>
              <a:lnSpc>
                <a:spcPct val="115000"/>
              </a:lnSpc>
              <a:spcAft>
                <a:spcPts val="10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An increase in MSL of 0.25 m would cause the road to be flooded 20 times (i.e. a factor of 5 increase in flood risk).</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21" name="Picture 1" descr="SeaLevelSummaryLSA"/>
          <p:cNvPicPr>
            <a:picLocks noChangeAspect="1" noChangeArrowheads="1"/>
          </p:cNvPicPr>
          <p:nvPr/>
        </p:nvPicPr>
        <p:blipFill>
          <a:blip r:embed="rId2">
            <a:extLst>
              <a:ext uri="{28A0092B-C50C-407E-A947-70E740481C1C}">
                <a14:useLocalDpi xmlns:a14="http://schemas.microsoft.com/office/drawing/2010/main" val="0"/>
              </a:ext>
            </a:extLst>
          </a:blip>
          <a:srcRect l="3539" t="4846" r="5846"/>
          <a:stretch>
            <a:fillRect/>
          </a:stretch>
        </p:blipFill>
        <p:spPr bwMode="auto">
          <a:xfrm>
            <a:off x="442397" y="376337"/>
            <a:ext cx="6920345" cy="54545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69373" y="5954650"/>
            <a:ext cx="62511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50</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red squares show the levels of the 20 highest water levels observed at New Haven since January 1999. The dashed black line shows the level 1.9 m, which is the elevation of the road surface at the bridge across Sybil Creek. The dashed line is the levels that the water levels would have reached of the means sea level was 0.25 m higher.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820A0B8-0CED-FAF0-F2B8-3CDA89A9D316}"/>
              </a:ext>
            </a:extLst>
          </p:cNvPr>
          <p:cNvSpPr txBox="1"/>
          <p:nvPr/>
        </p:nvSpPr>
        <p:spPr>
          <a:xfrm rot="16200000">
            <a:off x="-313545" y="3162259"/>
            <a:ext cx="1881219" cy="369332"/>
          </a:xfrm>
          <a:prstGeom prst="rect">
            <a:avLst/>
          </a:prstGeom>
          <a:solidFill>
            <a:schemeClr val="bg1"/>
          </a:solidFill>
        </p:spPr>
        <p:txBody>
          <a:bodyPr wrap="square" rtlCol="0">
            <a:spAutoFit/>
          </a:bodyPr>
          <a:lstStyle/>
          <a:p>
            <a:r>
              <a:rPr lang="en-US" dirty="0"/>
              <a:t>Total Water Level </a:t>
            </a:r>
          </a:p>
        </p:txBody>
      </p:sp>
    </p:spTree>
    <p:extLst>
      <p:ext uri="{BB962C8B-B14F-4D97-AF65-F5344CB8AC3E}">
        <p14:creationId xmlns:p14="http://schemas.microsoft.com/office/powerpoint/2010/main" val="131619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927809" y="367606"/>
            <a:ext cx="8336381" cy="6173576"/>
          </a:xfrm>
          <a:prstGeom prst="rect">
            <a:avLst/>
          </a:prstGeom>
        </p:spPr>
      </p:pic>
      <p:sp>
        <p:nvSpPr>
          <p:cNvPr id="6" name="TextBox 5"/>
          <p:cNvSpPr txBox="1"/>
          <p:nvPr/>
        </p:nvSpPr>
        <p:spPr>
          <a:xfrm rot="2732113">
            <a:off x="1777538" y="4751226"/>
            <a:ext cx="2385753" cy="307777"/>
          </a:xfrm>
          <a:prstGeom prst="rect">
            <a:avLst/>
          </a:prstGeom>
          <a:noFill/>
        </p:spPr>
        <p:txBody>
          <a:bodyPr wrap="square" rtlCol="0">
            <a:spAutoFit/>
          </a:bodyPr>
          <a:lstStyle/>
          <a:p>
            <a:r>
              <a:rPr lang="en-US" sz="1400" dirty="0">
                <a:solidFill>
                  <a:srgbClr val="FF0000"/>
                </a:solidFill>
              </a:rPr>
              <a:t>Sybil Ave.</a:t>
            </a:r>
          </a:p>
        </p:txBody>
      </p:sp>
      <p:sp>
        <p:nvSpPr>
          <p:cNvPr id="7" name="TextBox 6"/>
          <p:cNvSpPr txBox="1"/>
          <p:nvPr/>
        </p:nvSpPr>
        <p:spPr>
          <a:xfrm rot="2732113">
            <a:off x="5117869" y="4059883"/>
            <a:ext cx="2385753" cy="307777"/>
          </a:xfrm>
          <a:prstGeom prst="rect">
            <a:avLst/>
          </a:prstGeom>
          <a:noFill/>
        </p:spPr>
        <p:txBody>
          <a:bodyPr wrap="square" rtlCol="0">
            <a:spAutoFit/>
          </a:bodyPr>
          <a:lstStyle/>
          <a:p>
            <a:r>
              <a:rPr lang="en-US" sz="1400" dirty="0">
                <a:solidFill>
                  <a:srgbClr val="FF0000"/>
                </a:solidFill>
              </a:rPr>
              <a:t>Waverly</a:t>
            </a:r>
          </a:p>
        </p:txBody>
      </p:sp>
      <p:sp>
        <p:nvSpPr>
          <p:cNvPr id="8" name="TextBox 7"/>
          <p:cNvSpPr txBox="1"/>
          <p:nvPr/>
        </p:nvSpPr>
        <p:spPr>
          <a:xfrm rot="19807293">
            <a:off x="7362040" y="5216937"/>
            <a:ext cx="2385753" cy="307777"/>
          </a:xfrm>
          <a:prstGeom prst="rect">
            <a:avLst/>
          </a:prstGeom>
          <a:noFill/>
        </p:spPr>
        <p:txBody>
          <a:bodyPr wrap="square" rtlCol="0">
            <a:spAutoFit/>
          </a:bodyPr>
          <a:lstStyle/>
          <a:p>
            <a:r>
              <a:rPr lang="en-US" sz="1400" dirty="0">
                <a:solidFill>
                  <a:srgbClr val="FF0000"/>
                </a:solidFill>
              </a:rPr>
              <a:t>Limewood</a:t>
            </a:r>
          </a:p>
        </p:txBody>
      </p:sp>
    </p:spTree>
    <p:extLst>
      <p:ext uri="{BB962C8B-B14F-4D97-AF65-F5344CB8AC3E}">
        <p14:creationId xmlns:p14="http://schemas.microsoft.com/office/powerpoint/2010/main" val="3869659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61AEEE-7623-8004-C980-C52F7A359952}"/>
                  </a:ext>
                </a:extLst>
              </p:cNvPr>
              <p:cNvSpPr>
                <a:spLocks noGrp="1"/>
              </p:cNvSpPr>
              <p:nvPr>
                <p:ph idx="1"/>
              </p:nvPr>
            </p:nvSpPr>
            <p:spPr>
              <a:xfrm>
                <a:off x="2089385" y="242689"/>
                <a:ext cx="8641044" cy="5728454"/>
              </a:xfrm>
            </p:spPr>
            <p:txBody>
              <a:bodyPr>
                <a:normAutofit fontScale="70000" lnSpcReduction="20000"/>
              </a:bodyPr>
              <a:lstStyle/>
              <a:p>
                <a:pPr marL="0" indent="0">
                  <a:lnSpc>
                    <a:spcPct val="107000"/>
                  </a:lnSpc>
                  <a:spcBef>
                    <a:spcPts val="0"/>
                  </a:spcBef>
                  <a:spcAft>
                    <a:spcPts val="80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The volume of water in the basin is written a </a:t>
                </a:r>
                <a14:m>
                  <m:oMath xmlns:m="http://schemas.openxmlformats.org/officeDocument/2006/math">
                    <m:sSub>
                      <m:sSubPr>
                        <m:ctrlPr>
                          <a:rPr lang="en-US" sz="2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9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29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The conservation of mass can be written </a:t>
                </a:r>
                <a:r>
                  <a:rPr lang="en-US" sz="2900" dirty="0">
                    <a:latin typeface="Calibri" panose="020F0502020204030204" pitchFamily="34" charset="0"/>
                    <a:ea typeface="Times New Roman" panose="02020603050405020304" pitchFamily="18" charset="0"/>
                    <a:cs typeface="Times New Roman" panose="02020603050405020304" pitchFamily="18" charset="0"/>
                  </a:rPr>
                  <a:t>following </a:t>
                </a:r>
              </a:p>
              <a:p>
                <a:pPr marL="0" indent="0">
                  <a:lnSpc>
                    <a:spcPct val="107000"/>
                  </a:lnSpc>
                  <a:spcBef>
                    <a:spcPts val="0"/>
                  </a:spcBef>
                  <a:spcAft>
                    <a:spcPts val="800"/>
                  </a:spcAft>
                  <a:buNone/>
                </a:pPr>
                <a:r>
                  <a:rPr lang="en-US" sz="2900" dirty="0">
                    <a:latin typeface="Calibri" panose="020F0502020204030204" pitchFamily="34" charset="0"/>
                    <a:ea typeface="Times New Roman" panose="02020603050405020304" pitchFamily="18" charset="0"/>
                    <a:cs typeface="Times New Roman" panose="02020603050405020304" pitchFamily="18" charset="0"/>
                  </a:rPr>
                  <a:t>Roman et al. (1995)  where </a:t>
                </a:r>
                <a14:m>
                  <m:oMath xmlns:m="http://schemas.openxmlformats.org/officeDocument/2006/math">
                    <m:sSub>
                      <m:sSubPr>
                        <m:ctrlPr>
                          <a:rPr lang="en-US" sz="2900" b="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b="0" i="1" smtClean="0">
                            <a:latin typeface="Cambria Math" panose="02040503050406030204" pitchFamily="18" charset="0"/>
                            <a:ea typeface="Times New Roman" panose="02020603050405020304" pitchFamily="18" charset="0"/>
                            <a:cs typeface="Times New Roman" panose="02020603050405020304" pitchFamily="18" charset="0"/>
                          </a:rPr>
                          <m:t>𝑄</m:t>
                        </m:r>
                      </m:e>
                      <m:sub>
                        <m:r>
                          <a:rPr lang="en-US" sz="2900" b="0" i="1" smtClean="0">
                            <a:latin typeface="Cambria Math" panose="02040503050406030204" pitchFamily="18" charset="0"/>
                            <a:ea typeface="Times New Roman" panose="02020603050405020304" pitchFamily="18" charset="0"/>
                            <a:cs typeface="Times New Roman" panose="02020603050405020304" pitchFamily="18" charset="0"/>
                          </a:rPr>
                          <m:t>1,2</m:t>
                        </m:r>
                      </m:sub>
                    </m:sSub>
                    <m:r>
                      <a:rPr lang="en-US" sz="2900" b="0"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900" dirty="0">
                    <a:latin typeface="Calibri" panose="020F0502020204030204" pitchFamily="34" charset="0"/>
                    <a:ea typeface="Times New Roman" panose="02020603050405020304" pitchFamily="18" charset="0"/>
                    <a:cs typeface="Times New Roman" panose="02020603050405020304" pitchFamily="18" charset="0"/>
                  </a:rPr>
                  <a:t> is the volume flux past/over the bridge as  </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29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9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2900" i="1">
                            <a:effectLst/>
                            <a:latin typeface="Cambria Math" panose="02040503050406030204" pitchFamily="18" charset="0"/>
                            <a:ea typeface="Calibri" panose="020F0502020204030204" pitchFamily="34" charset="0"/>
                            <a:cs typeface="Times New Roman" panose="02020603050405020304" pitchFamily="18" charset="0"/>
                          </a:rPr>
                          <m:t>𝑑𝑡</m:t>
                        </m:r>
                      </m:den>
                    </m:f>
                    <m:sSub>
                      <m:sSubPr>
                        <m:ctrlPr>
                          <a:rPr lang="en-US" sz="2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9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29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900" i="1">
                        <a:effectLst/>
                        <a:latin typeface="Cambria Math" panose="02040503050406030204" pitchFamily="18" charset="0"/>
                        <a:ea typeface="Calibri" panose="020F0502020204030204" pitchFamily="34" charset="0"/>
                        <a:cs typeface="Times New Roman" panose="02020603050405020304" pitchFamily="18" charset="0"/>
                      </a:rPr>
                      <m:t>=</m:t>
                    </m:r>
                    <m:r>
                      <a:rPr lang="en-US" sz="2900" i="1">
                        <a:effectLst/>
                        <a:latin typeface="Cambria Math" panose="02040503050406030204" pitchFamily="18" charset="0"/>
                        <a:ea typeface="Calibri" panose="020F0502020204030204" pitchFamily="34" charset="0"/>
                        <a:cs typeface="Times New Roman" panose="02020603050405020304" pitchFamily="18" charset="0"/>
                      </a:rPr>
                      <m:t>𝑅</m:t>
                    </m:r>
                    <m:r>
                      <a:rPr lang="en-US" sz="2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900" i="1">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900" i="1">
                            <a:effectLst/>
                            <a:latin typeface="Cambria Math" panose="02040503050406030204" pitchFamily="18" charset="0"/>
                            <a:ea typeface="Calibri" panose="020F0502020204030204" pitchFamily="34" charset="0"/>
                            <a:cs typeface="Times New Roman" panose="02020603050405020304" pitchFamily="18" charset="0"/>
                          </a:rPr>
                          <m:t>1,2</m:t>
                        </m:r>
                      </m:sub>
                    </m:sSub>
                    <m:r>
                      <a:rPr lang="en-US" sz="2900" b="0"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9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900" b="0" i="1" smtClean="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900" b="0" i="1" smtClean="0">
                            <a:effectLst/>
                            <a:latin typeface="Cambria Math" panose="02040503050406030204" pitchFamily="18" charset="0"/>
                            <a:ea typeface="Calibri" panose="020F0502020204030204" pitchFamily="34" charset="0"/>
                            <a:cs typeface="Times New Roman" panose="02020603050405020304" pitchFamily="18" charset="0"/>
                          </a:rPr>
                          <m:t>𝑆𝑂</m:t>
                        </m:r>
                      </m:sub>
                    </m:sSub>
                  </m:oMath>
                </a14:m>
                <a:endParaRPr lang="en-US" sz="2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where </a:t>
                </a:r>
                <a14:m>
                  <m:oMath xmlns:m="http://schemas.openxmlformats.org/officeDocument/2006/math">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𝑅</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is the freshwater inflow from tributaries and</a:t>
                </a:r>
                <a14:m>
                  <m:oMath xmlns:m="http://schemas.openxmlformats.org/officeDocument/2006/math">
                    <m:r>
                      <a:rPr lang="en-US" sz="2900" b="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900" b="0" i="0"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14:m>
                  <m:oMathPara xmlns:m="http://schemas.openxmlformats.org/officeDocument/2006/math">
                    <m:oMathParaPr>
                      <m:jc m:val="centerGroup"/>
                    </m:oMathParaPr>
                    <m:oMath xmlns:m="http://schemas.openxmlformats.org/officeDocument/2006/math">
                      <m:sSub>
                        <m:sSubPr>
                          <m:ctrlPr>
                            <a:rPr lang="en-US" sz="29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1,2</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fPr>
                        <m:num>
                          <m:sSubSup>
                            <m:sSubSup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t>12</m:t>
                              </m:r>
                            </m:sub>
                            <m:sup>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5/3</m:t>
                              </m:r>
                            </m:sup>
                          </m:sSubSup>
                        </m:num>
                        <m:den>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2/3</m:t>
                              </m:r>
                            </m:sup>
                          </m:sSup>
                        </m:den>
                      </m:f>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e>
                              </m:d>
                            </m:e>
                            <m:sup>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1/2</m:t>
                              </m:r>
                            </m:sup>
                          </m:sSup>
                        </m:num>
                        <m:den>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𝑑</m:t>
                              </m:r>
                            </m:sub>
                          </m:sSub>
                        </m:den>
                      </m:f>
                      <m:f>
                        <m:f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num>
                        <m:den>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den>
                      </m:f>
                    </m:oMath>
                  </m:oMathPara>
                </a14:m>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Note </a:t>
                </a:r>
                <a14:m>
                  <m:oMath xmlns:m="http://schemas.openxmlformats.org/officeDocument/2006/math">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1,2</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when </a:t>
                </a:r>
                <a14:m>
                  <m:oMath xmlns:m="http://schemas.openxmlformats.org/officeDocument/2006/math">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&gt;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where </a:t>
                </a:r>
                <a14:m>
                  <m:oMath xmlns:m="http://schemas.openxmlformats.org/officeDocument/2006/math">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t>1,2</m:t>
                        </m:r>
                      </m:sub>
                    </m:sSub>
                    <m:d>
                      <m:d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e>
                    </m:d>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num>
                      <m:den>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𝐻</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𝑊</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is the cross-sectional area of the inflow; </a:t>
                </a:r>
              </a:p>
              <a:p>
                <a:pPr marL="0" marR="0" indent="0">
                  <a:lnSpc>
                    <a:spcPct val="107000"/>
                  </a:lnSpc>
                  <a:spcBef>
                    <a:spcPts val="0"/>
                  </a:spcBef>
                  <a:spcAft>
                    <a:spcPts val="800"/>
                  </a:spcAft>
                  <a:buNone/>
                </a:pPr>
                <a14:m>
                  <m:oMath xmlns:m="http://schemas.openxmlformats.org/officeDocument/2006/math">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𝐻</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represents the mean water depth and </a:t>
                </a:r>
                <a14:m>
                  <m:oMath xmlns:m="http://schemas.openxmlformats.org/officeDocument/2006/math">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𝑊</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the width of the opening, and </a:t>
                </a:r>
              </a:p>
              <a:p>
                <a:pPr marL="0" marR="0" indent="0">
                  <a:lnSpc>
                    <a:spcPct val="107000"/>
                  </a:lnSpc>
                  <a:spcBef>
                    <a:spcPts val="0"/>
                  </a:spcBef>
                  <a:spcAft>
                    <a:spcPts val="800"/>
                  </a:spcAft>
                  <a:buNone/>
                </a:pPr>
                <a14:m>
                  <m:oMath xmlns:m="http://schemas.openxmlformats.org/officeDocument/2006/math">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𝑃</m:t>
                    </m:r>
                    <m:d>
                      <m:d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e>
                    </m:d>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𝜂</m:t>
                            </m:r>
                          </m:e>
                          <m:sub>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0</m:t>
                            </m:r>
                          </m:sub>
                        </m:sSub>
                      </m:num>
                      <m:den>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𝑊</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dirty="0">
                    <a:latin typeface="Calibri" panose="020F0502020204030204" pitchFamily="34" charset="0"/>
                    <a:ea typeface="Calibri" panose="020F0502020204030204" pitchFamily="34" charset="0"/>
                    <a:cs typeface="Times New Roman" panose="02020603050405020304" pitchFamily="18" charset="0"/>
                  </a:rPr>
                  <a:t> </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is the wetted perimeter, and </a:t>
                </a:r>
                <a14:m>
                  <m:oMath xmlns:m="http://schemas.openxmlformats.org/officeDocument/2006/math">
                    <m:sSub>
                      <m:sSubPr>
                        <m:ctrlP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t>𝐷</m:t>
                        </m:r>
                      </m:sub>
                    </m:sSub>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is the length of the constriction.  </a:t>
                </a:r>
              </a:p>
              <a:p>
                <a:pPr marL="0" marR="0" indent="0">
                  <a:lnSpc>
                    <a:spcPct val="107000"/>
                  </a:lnSpc>
                  <a:spcBef>
                    <a:spcPts val="0"/>
                  </a:spcBef>
                  <a:spcAft>
                    <a:spcPts val="800"/>
                  </a:spcAft>
                  <a:buNone/>
                </a:pP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The Manning coefficient </a:t>
                </a:r>
                <a14:m>
                  <m:oMath xmlns:m="http://schemas.openxmlformats.org/officeDocument/2006/math">
                    <m:r>
                      <a:rPr lang="en-US" sz="2900" i="1">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is an empirical constant.  </a:t>
                </a:r>
                <a:r>
                  <a:rPr lang="en-US" sz="2900" dirty="0">
                    <a:effectLst/>
                    <a:latin typeface="Calibri" panose="020F0502020204030204" pitchFamily="34" charset="0"/>
                    <a:ea typeface="Calibri" panose="020F0502020204030204" pitchFamily="34" charset="0"/>
                    <a:cs typeface="Times New Roman" panose="02020603050405020304" pitchFamily="18" charset="0"/>
                  </a:rPr>
                  <a:t>Chow (1959) reported a range of values for steady flow in canals and rivers as </a:t>
                </a:r>
                <a14:m>
                  <m:oMath xmlns:m="http://schemas.openxmlformats.org/officeDocument/2006/math">
                    <m:r>
                      <a:rPr lang="en-US" sz="29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900" i="1">
                        <a:effectLst/>
                        <a:latin typeface="Cambria Math" panose="02040503050406030204" pitchFamily="18" charset="0"/>
                        <a:ea typeface="Calibri" panose="020F0502020204030204" pitchFamily="34" charset="0"/>
                        <a:cs typeface="Times New Roman" panose="02020603050405020304" pitchFamily="18" charset="0"/>
                      </a:rPr>
                      <m:t> = 0.012−0.150. </m:t>
                    </m:r>
                  </m:oMath>
                </a14:m>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3361AEEE-7623-8004-C980-C52F7A359952}"/>
                  </a:ext>
                </a:extLst>
              </p:cNvPr>
              <p:cNvSpPr>
                <a:spLocks noGrp="1" noRot="1" noChangeAspect="1" noMove="1" noResize="1" noEditPoints="1" noAdjustHandles="1" noChangeArrowheads="1" noChangeShapeType="1" noTextEdit="1"/>
              </p:cNvSpPr>
              <p:nvPr>
                <p:ph idx="1"/>
              </p:nvPr>
            </p:nvSpPr>
            <p:spPr>
              <a:xfrm>
                <a:off x="2089385" y="242689"/>
                <a:ext cx="8641044" cy="5728454"/>
              </a:xfrm>
              <a:blipFill>
                <a:blip r:embed="rId2"/>
                <a:stretch>
                  <a:fillRect l="-776" t="-1277" r="-423"/>
                </a:stretch>
              </a:blipFill>
            </p:spPr>
            <p:txBody>
              <a:bodyPr/>
              <a:lstStyle/>
              <a:p>
                <a:r>
                  <a:rPr lang="en-US">
                    <a:noFill/>
                  </a:rPr>
                  <a:t> </a:t>
                </a:r>
              </a:p>
            </p:txBody>
          </p:sp>
        </mc:Fallback>
      </mc:AlternateContent>
    </p:spTree>
    <p:extLst>
      <p:ext uri="{BB962C8B-B14F-4D97-AF65-F5344CB8AC3E}">
        <p14:creationId xmlns:p14="http://schemas.microsoft.com/office/powerpoint/2010/main" val="313904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384473" y="2221038"/>
            <a:ext cx="10515600" cy="4351338"/>
          </a:xfrm>
        </p:spPr>
        <p:txBody>
          <a:bodyPr/>
          <a:lstStyle/>
          <a:p>
            <a:endParaRPr lang="en-US" dirty="0"/>
          </a:p>
        </p:txBody>
      </p:sp>
      <p:sp>
        <p:nvSpPr>
          <p:cNvPr id="4" name="Rectangle 2"/>
          <p:cNvSpPr>
            <a:spLocks noChangeArrowheads="1"/>
          </p:cNvSpPr>
          <p:nvPr/>
        </p:nvSpPr>
        <p:spPr bwMode="auto">
          <a:xfrm>
            <a:off x="735676" y="2618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4" descr="Area5190cmCon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6489527" cy="48566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73084" y="5710602"/>
            <a:ext cx="414943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52</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Topography of the Limewood Avenue </a:t>
            </a: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Waverly Road area. The color scale show the elevation in the range -2 to 5 m using the color scale on the right.  The location of the water level and wave sensors at BR 4 is shown by the white + symbol. The magenta points lie on Limewood Avenue and the solid white line shows Waverly Road.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6546273" y="3954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72" name="Picture 4" descr="Slide36"/>
          <p:cNvPicPr>
            <a:picLocks noChangeAspect="1" noChangeArrowheads="1"/>
          </p:cNvPicPr>
          <p:nvPr/>
        </p:nvPicPr>
        <p:blipFill>
          <a:blip r:embed="rId3" cstate="print">
            <a:extLst>
              <a:ext uri="{28A0092B-C50C-407E-A947-70E740481C1C}">
                <a14:useLocalDpi xmlns:a14="http://schemas.microsoft.com/office/drawing/2010/main" val="0"/>
              </a:ext>
            </a:extLst>
          </a:blip>
          <a:srcRect l="12700" t="3899" r="17827" b="5305"/>
          <a:stretch>
            <a:fillRect/>
          </a:stretch>
        </p:blipFill>
        <p:spPr bwMode="auto">
          <a:xfrm>
            <a:off x="5972695" y="1126933"/>
            <a:ext cx="5590916" cy="41129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695901" y="5627372"/>
            <a:ext cx="472578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53.</a:t>
            </a:r>
            <a:r>
              <a:rPr kumimoji="0" lang="en-US" altLang="en-US" sz="10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The variation of water depth and land elevation along the dashed white line from BR4 to Limewood Avenue, and along the solid while line that shows Waverly Road in Figure 52.  (b) The variation of elevation along Limewood Avenue. The zero of both graphs is at the junction of Limewood and Waverly. The red + symbols show measurements by RTKGPS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7489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766C55F-3859-1982-B243-1B9BD641CC41}"/>
              </a:ext>
            </a:extLst>
          </p:cNvPr>
          <p:cNvPicPr>
            <a:picLocks noGrp="1" noChangeAspect="1"/>
          </p:cNvPicPr>
          <p:nvPr>
            <p:ph idx="1"/>
          </p:nvPr>
        </p:nvPicPr>
        <p:blipFill>
          <a:blip r:embed="rId2"/>
          <a:stretch>
            <a:fillRect/>
          </a:stretch>
        </p:blipFill>
        <p:spPr>
          <a:xfrm>
            <a:off x="6292734" y="4013307"/>
            <a:ext cx="5626389" cy="1587582"/>
          </a:xfrm>
        </p:spPr>
      </p:pic>
      <p:sp>
        <p:nvSpPr>
          <p:cNvPr id="4" name="Rectangle 2"/>
          <p:cNvSpPr>
            <a:spLocks noChangeArrowheads="1"/>
          </p:cNvSpPr>
          <p:nvPr/>
        </p:nvSpPr>
        <p:spPr bwMode="auto">
          <a:xfrm>
            <a:off x="1043247" y="-3657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3793" name="Picture 1" descr="Slide32"/>
          <p:cNvPicPr>
            <a:picLocks noChangeAspect="1" noChangeArrowheads="1"/>
          </p:cNvPicPr>
          <p:nvPr/>
        </p:nvPicPr>
        <p:blipFill>
          <a:blip r:embed="rId3" cstate="print">
            <a:extLst>
              <a:ext uri="{28A0092B-C50C-407E-A947-70E740481C1C}">
                <a14:useLocalDpi xmlns:a14="http://schemas.microsoft.com/office/drawing/2010/main" val="0"/>
              </a:ext>
            </a:extLst>
          </a:blip>
          <a:srcRect l="21365" r="26096" b="3999"/>
          <a:stretch>
            <a:fillRect/>
          </a:stretch>
        </p:blipFill>
        <p:spPr bwMode="auto">
          <a:xfrm>
            <a:off x="469611" y="0"/>
            <a:ext cx="4855828" cy="5024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69611" y="4839049"/>
            <a:ext cx="568313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Wave observations at BR4 from October 30, 2016 to January 8</a:t>
            </a:r>
            <a:r>
              <a:rPr kumimoji="0" lang="en-US" altLang="en-US" sz="160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altLang="en-US"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2017. (a) shows the significant wave height (m), (b) the peak wave periods (s) and (c) shows the direction (</a:t>
            </a:r>
            <a:r>
              <a:rPr kumimoji="0" lang="en-US" altLang="en-US" sz="16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degs</a:t>
            </a:r>
            <a:r>
              <a:rPr kumimoji="0" lang="en-US" altLang="en-US"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waves at the peak period were traveling from.</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6292734" y="27847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3796" name="Picture 4" descr="Slide34"/>
          <p:cNvPicPr>
            <a:picLocks noChangeAspect="1" noChangeArrowheads="1"/>
          </p:cNvPicPr>
          <p:nvPr/>
        </p:nvPicPr>
        <p:blipFill>
          <a:blip r:embed="rId4" cstate="print">
            <a:extLst>
              <a:ext uri="{28A0092B-C50C-407E-A947-70E740481C1C}">
                <a14:useLocalDpi xmlns:a14="http://schemas.microsoft.com/office/drawing/2010/main" val="0"/>
              </a:ext>
            </a:extLst>
          </a:blip>
          <a:srcRect l="22501" t="16203" r="19630" b="29910"/>
          <a:stretch>
            <a:fillRect/>
          </a:stretch>
        </p:blipFill>
        <p:spPr bwMode="auto">
          <a:xfrm>
            <a:off x="5803226" y="206665"/>
            <a:ext cx="5860322" cy="307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096000" y="3331345"/>
            <a:ext cx="56263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Simulation of the (a) significant wave height at BR4 and (b) the peak wave period.</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005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7363327" y="1051601"/>
          <a:ext cx="3628725" cy="3985953"/>
        </p:xfrm>
        <a:graphic>
          <a:graphicData uri="http://schemas.openxmlformats.org/drawingml/2006/table">
            <a:tbl>
              <a:tblPr firstRow="1" firstCol="1" bandRow="1">
                <a:tableStyleId>{5C22544A-7EE6-4342-B048-85BDC9FD1C3A}</a:tableStyleId>
              </a:tblPr>
              <a:tblGrid>
                <a:gridCol w="1209575">
                  <a:extLst>
                    <a:ext uri="{9D8B030D-6E8A-4147-A177-3AD203B41FA5}">
                      <a16:colId xmlns:a16="http://schemas.microsoft.com/office/drawing/2014/main" val="20000"/>
                    </a:ext>
                  </a:extLst>
                </a:gridCol>
                <a:gridCol w="1209575">
                  <a:extLst>
                    <a:ext uri="{9D8B030D-6E8A-4147-A177-3AD203B41FA5}">
                      <a16:colId xmlns:a16="http://schemas.microsoft.com/office/drawing/2014/main" val="20001"/>
                    </a:ext>
                  </a:extLst>
                </a:gridCol>
                <a:gridCol w="1209575">
                  <a:extLst>
                    <a:ext uri="{9D8B030D-6E8A-4147-A177-3AD203B41FA5}">
                      <a16:colId xmlns:a16="http://schemas.microsoft.com/office/drawing/2014/main" val="20002"/>
                    </a:ext>
                  </a:extLst>
                </a:gridCol>
              </a:tblGrid>
              <a:tr h="209787">
                <a:tc>
                  <a:txBody>
                    <a:bodyPr/>
                    <a:lstStyle/>
                    <a:p>
                      <a:pPr marL="0" marR="0" algn="ctr">
                        <a:lnSpc>
                          <a:spcPct val="115000"/>
                        </a:lnSpc>
                        <a:spcBef>
                          <a:spcPts val="0"/>
                        </a:spcBef>
                        <a:spcAft>
                          <a:spcPts val="1000"/>
                        </a:spcAft>
                      </a:pPr>
                      <a:r>
                        <a:rPr lang="en-US" sz="1000" dirty="0">
                          <a:effectLst/>
                        </a:rPr>
                        <a:t>Year</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 [m]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 T</a:t>
                      </a:r>
                      <a:r>
                        <a:rPr lang="en-US" sz="1000" baseline="-25000">
                          <a:effectLst/>
                        </a:rPr>
                        <a:t>p</a:t>
                      </a:r>
                      <a:r>
                        <a:rPr lang="en-US" sz="1000">
                          <a:effectLst/>
                        </a:rPr>
                        <a:t> [s]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9787">
                <a:tc>
                  <a:txBody>
                    <a:bodyPr/>
                    <a:lstStyle/>
                    <a:p>
                      <a:pPr marL="0" marR="0" algn="ctr">
                        <a:lnSpc>
                          <a:spcPct val="115000"/>
                        </a:lnSpc>
                        <a:spcBef>
                          <a:spcPts val="0"/>
                        </a:spcBef>
                        <a:spcAft>
                          <a:spcPts val="1000"/>
                        </a:spcAft>
                      </a:pPr>
                      <a:r>
                        <a:rPr lang="en-US" sz="1000">
                          <a:effectLst/>
                        </a:rPr>
                        <a:t>1985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3.84</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8.83</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09787">
                <a:tc>
                  <a:txBody>
                    <a:bodyPr/>
                    <a:lstStyle/>
                    <a:p>
                      <a:pPr marL="0" marR="0" algn="ctr">
                        <a:lnSpc>
                          <a:spcPct val="115000"/>
                        </a:lnSpc>
                        <a:spcBef>
                          <a:spcPts val="0"/>
                        </a:spcBef>
                        <a:spcAft>
                          <a:spcPts val="1000"/>
                        </a:spcAft>
                      </a:pPr>
                      <a:r>
                        <a:rPr lang="en-US" sz="1000">
                          <a:effectLst/>
                        </a:rPr>
                        <a:t>1954</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2.38</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9.67</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09787">
                <a:tc>
                  <a:txBody>
                    <a:bodyPr/>
                    <a:lstStyle/>
                    <a:p>
                      <a:pPr marL="0" marR="0" algn="ctr">
                        <a:lnSpc>
                          <a:spcPct val="115000"/>
                        </a:lnSpc>
                        <a:spcBef>
                          <a:spcPts val="0"/>
                        </a:spcBef>
                        <a:spcAft>
                          <a:spcPts val="1000"/>
                        </a:spcAft>
                      </a:pPr>
                      <a:r>
                        <a:rPr lang="en-US" sz="1000" dirty="0">
                          <a:effectLst/>
                        </a:rPr>
                        <a:t>2012</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gn="ctr">
                        <a:lnSpc>
                          <a:spcPct val="115000"/>
                        </a:lnSpc>
                        <a:spcBef>
                          <a:spcPts val="0"/>
                        </a:spcBef>
                        <a:spcAft>
                          <a:spcPts val="1000"/>
                        </a:spcAft>
                      </a:pPr>
                      <a:r>
                        <a:rPr lang="en-US" sz="1000" dirty="0">
                          <a:effectLst/>
                        </a:rPr>
                        <a:t>1.89</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gn="ctr">
                        <a:lnSpc>
                          <a:spcPct val="115000"/>
                        </a:lnSpc>
                        <a:spcBef>
                          <a:spcPts val="0"/>
                        </a:spcBef>
                        <a:spcAft>
                          <a:spcPts val="1000"/>
                        </a:spcAft>
                      </a:pPr>
                      <a:r>
                        <a:rPr lang="en-US" sz="1000" dirty="0">
                          <a:effectLst/>
                        </a:rPr>
                        <a:t>7.37</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0003"/>
                  </a:ext>
                </a:extLst>
              </a:tr>
              <a:tr h="209787">
                <a:tc>
                  <a:txBody>
                    <a:bodyPr/>
                    <a:lstStyle/>
                    <a:p>
                      <a:pPr marL="0" marR="0" algn="ctr">
                        <a:lnSpc>
                          <a:spcPct val="115000"/>
                        </a:lnSpc>
                        <a:spcBef>
                          <a:spcPts val="0"/>
                        </a:spcBef>
                        <a:spcAft>
                          <a:spcPts val="1000"/>
                        </a:spcAft>
                      </a:pPr>
                      <a:r>
                        <a:rPr lang="en-US" sz="1000">
                          <a:effectLst/>
                        </a:rPr>
                        <a:t>2011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1.45</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6.73</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09787">
                <a:tc>
                  <a:txBody>
                    <a:bodyPr/>
                    <a:lstStyle/>
                    <a:p>
                      <a:pPr marL="0" marR="0" algn="ctr">
                        <a:lnSpc>
                          <a:spcPct val="115000"/>
                        </a:lnSpc>
                        <a:spcBef>
                          <a:spcPts val="0"/>
                        </a:spcBef>
                        <a:spcAft>
                          <a:spcPts val="1000"/>
                        </a:spcAft>
                      </a:pPr>
                      <a:r>
                        <a:rPr lang="en-US" sz="1000">
                          <a:effectLst/>
                        </a:rPr>
                        <a:t>2017</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1.41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6.75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09787">
                <a:tc>
                  <a:txBody>
                    <a:bodyPr/>
                    <a:lstStyle/>
                    <a:p>
                      <a:pPr marL="0" marR="0" algn="ctr">
                        <a:lnSpc>
                          <a:spcPct val="115000"/>
                        </a:lnSpc>
                        <a:spcBef>
                          <a:spcPts val="0"/>
                        </a:spcBef>
                        <a:spcAft>
                          <a:spcPts val="1000"/>
                        </a:spcAft>
                      </a:pPr>
                      <a:r>
                        <a:rPr lang="en-US" sz="1000">
                          <a:effectLst/>
                        </a:rPr>
                        <a:t>2008</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1.31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4.68</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09787">
                <a:tc>
                  <a:txBody>
                    <a:bodyPr/>
                    <a:lstStyle/>
                    <a:p>
                      <a:pPr marL="0" marR="0" algn="ctr">
                        <a:lnSpc>
                          <a:spcPct val="115000"/>
                        </a:lnSpc>
                        <a:spcBef>
                          <a:spcPts val="0"/>
                        </a:spcBef>
                        <a:spcAft>
                          <a:spcPts val="1000"/>
                        </a:spcAft>
                      </a:pPr>
                      <a:r>
                        <a:rPr lang="en-US" sz="1000">
                          <a:effectLst/>
                        </a:rPr>
                        <a:t>2014</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1.21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5.92</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09787">
                <a:tc>
                  <a:txBody>
                    <a:bodyPr/>
                    <a:lstStyle/>
                    <a:p>
                      <a:pPr marL="0" marR="0" algn="ctr">
                        <a:lnSpc>
                          <a:spcPct val="115000"/>
                        </a:lnSpc>
                        <a:spcBef>
                          <a:spcPts val="0"/>
                        </a:spcBef>
                        <a:spcAft>
                          <a:spcPts val="1000"/>
                        </a:spcAft>
                      </a:pPr>
                      <a:r>
                        <a:rPr lang="en-US" sz="1000">
                          <a:effectLst/>
                        </a:rPr>
                        <a:t>2006</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1.06</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5.12</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09787">
                <a:tc>
                  <a:txBody>
                    <a:bodyPr/>
                    <a:lstStyle/>
                    <a:p>
                      <a:pPr marL="0" marR="0" algn="ctr">
                        <a:lnSpc>
                          <a:spcPct val="115000"/>
                        </a:lnSpc>
                        <a:spcBef>
                          <a:spcPts val="0"/>
                        </a:spcBef>
                        <a:spcAft>
                          <a:spcPts val="1000"/>
                        </a:spcAft>
                      </a:pPr>
                      <a:r>
                        <a:rPr lang="en-US" sz="1000">
                          <a:effectLst/>
                        </a:rPr>
                        <a:t>1991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0.93</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4.61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09787">
                <a:tc>
                  <a:txBody>
                    <a:bodyPr/>
                    <a:lstStyle/>
                    <a:p>
                      <a:pPr marL="0" marR="0" algn="ctr">
                        <a:lnSpc>
                          <a:spcPct val="115000"/>
                        </a:lnSpc>
                        <a:spcBef>
                          <a:spcPts val="0"/>
                        </a:spcBef>
                        <a:spcAft>
                          <a:spcPts val="1000"/>
                        </a:spcAft>
                      </a:pPr>
                      <a:r>
                        <a:rPr lang="en-US" sz="1000">
                          <a:effectLst/>
                        </a:rPr>
                        <a:t>2015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0.76</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5.61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09787">
                <a:tc>
                  <a:txBody>
                    <a:bodyPr/>
                    <a:lstStyle/>
                    <a:p>
                      <a:pPr marL="0" marR="0" algn="ctr">
                        <a:lnSpc>
                          <a:spcPct val="115000"/>
                        </a:lnSpc>
                        <a:spcBef>
                          <a:spcPts val="0"/>
                        </a:spcBef>
                        <a:spcAft>
                          <a:spcPts val="1000"/>
                        </a:spcAft>
                      </a:pPr>
                      <a:r>
                        <a:rPr lang="en-US" sz="1000">
                          <a:effectLst/>
                        </a:rPr>
                        <a:t>1978</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0.75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5.61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09787">
                <a:tc>
                  <a:txBody>
                    <a:bodyPr/>
                    <a:lstStyle/>
                    <a:p>
                      <a:pPr marL="0" marR="0" algn="ctr">
                        <a:lnSpc>
                          <a:spcPct val="115000"/>
                        </a:lnSpc>
                        <a:spcBef>
                          <a:spcPts val="0"/>
                        </a:spcBef>
                        <a:spcAft>
                          <a:spcPts val="1000"/>
                        </a:spcAft>
                      </a:pPr>
                      <a:r>
                        <a:rPr lang="en-US" sz="1000">
                          <a:effectLst/>
                        </a:rPr>
                        <a:t>2013</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0.62</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4.27</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09787">
                <a:tc>
                  <a:txBody>
                    <a:bodyPr/>
                    <a:lstStyle/>
                    <a:p>
                      <a:pPr marL="0" marR="0" algn="ctr">
                        <a:lnSpc>
                          <a:spcPct val="115000"/>
                        </a:lnSpc>
                        <a:spcBef>
                          <a:spcPts val="0"/>
                        </a:spcBef>
                        <a:spcAft>
                          <a:spcPts val="1000"/>
                        </a:spcAft>
                      </a:pPr>
                      <a:r>
                        <a:rPr lang="en-US" sz="1000">
                          <a:effectLst/>
                        </a:rPr>
                        <a:t>2007</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0.61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4.05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09787">
                <a:tc>
                  <a:txBody>
                    <a:bodyPr/>
                    <a:lstStyle/>
                    <a:p>
                      <a:pPr marL="0" marR="0" algn="ctr">
                        <a:lnSpc>
                          <a:spcPct val="115000"/>
                        </a:lnSpc>
                        <a:spcBef>
                          <a:spcPts val="0"/>
                        </a:spcBef>
                        <a:spcAft>
                          <a:spcPts val="1000"/>
                        </a:spcAft>
                      </a:pPr>
                      <a:r>
                        <a:rPr lang="en-US" sz="1000">
                          <a:effectLst/>
                        </a:rPr>
                        <a:t>2005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0.59</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4.05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09787">
                <a:tc>
                  <a:txBody>
                    <a:bodyPr/>
                    <a:lstStyle/>
                    <a:p>
                      <a:pPr marL="0" marR="0" algn="ctr">
                        <a:lnSpc>
                          <a:spcPct val="115000"/>
                        </a:lnSpc>
                        <a:spcBef>
                          <a:spcPts val="0"/>
                        </a:spcBef>
                        <a:spcAft>
                          <a:spcPts val="1000"/>
                        </a:spcAft>
                      </a:pPr>
                      <a:r>
                        <a:rPr lang="en-US" sz="1000" dirty="0">
                          <a:effectLst/>
                        </a:rPr>
                        <a:t>2016</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0.51</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2.26</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5"/>
                  </a:ext>
                </a:extLst>
              </a:tr>
              <a:tr h="209787">
                <a:tc>
                  <a:txBody>
                    <a:bodyPr/>
                    <a:lstStyle/>
                    <a:p>
                      <a:pPr marL="0" marR="0" algn="ctr">
                        <a:lnSpc>
                          <a:spcPct val="115000"/>
                        </a:lnSpc>
                        <a:spcBef>
                          <a:spcPts val="0"/>
                        </a:spcBef>
                        <a:spcAft>
                          <a:spcPts val="1000"/>
                        </a:spcAft>
                      </a:pPr>
                      <a:r>
                        <a:rPr lang="en-US" sz="1000" dirty="0">
                          <a:effectLst/>
                        </a:rPr>
                        <a:t>2003</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0.48</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4.05</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6"/>
                  </a:ext>
                </a:extLst>
              </a:tr>
              <a:tr h="209787">
                <a:tc>
                  <a:txBody>
                    <a:bodyPr/>
                    <a:lstStyle/>
                    <a:p>
                      <a:pPr marL="0" marR="0" algn="ctr">
                        <a:lnSpc>
                          <a:spcPct val="115000"/>
                        </a:lnSpc>
                        <a:spcBef>
                          <a:spcPts val="0"/>
                        </a:spcBef>
                        <a:spcAft>
                          <a:spcPts val="1000"/>
                        </a:spcAft>
                      </a:pPr>
                      <a:r>
                        <a:rPr lang="en-US" sz="1000">
                          <a:effectLst/>
                        </a:rPr>
                        <a:t>2009</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0.41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a:effectLst/>
                        </a:rPr>
                        <a:t>3.56</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7"/>
                  </a:ext>
                </a:extLst>
              </a:tr>
              <a:tr h="209787">
                <a:tc>
                  <a:txBody>
                    <a:bodyPr/>
                    <a:lstStyle/>
                    <a:p>
                      <a:pPr marL="0" marR="0" algn="ctr">
                        <a:lnSpc>
                          <a:spcPct val="115000"/>
                        </a:lnSpc>
                        <a:spcBef>
                          <a:spcPts val="0"/>
                        </a:spcBef>
                        <a:spcAft>
                          <a:spcPts val="1000"/>
                        </a:spcAft>
                      </a:pPr>
                      <a:r>
                        <a:rPr lang="en-US" sz="1000">
                          <a:effectLst/>
                        </a:rPr>
                        <a:t>2011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0.37</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000" dirty="0">
                          <a:effectLst/>
                        </a:rPr>
                        <a:t>4.68</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8"/>
                  </a:ext>
                </a:extLst>
              </a:tr>
            </a:tbl>
          </a:graphicData>
        </a:graphic>
      </p:graphicFrame>
      <p:sp>
        <p:nvSpPr>
          <p:cNvPr id="8" name="Rectangle 4"/>
          <p:cNvSpPr>
            <a:spLocks noChangeArrowheads="1"/>
          </p:cNvSpPr>
          <p:nvPr/>
        </p:nvSpPr>
        <p:spPr bwMode="auto">
          <a:xfrm>
            <a:off x="6833937" y="233413"/>
            <a:ext cx="4707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31963" algn="l"/>
              </a:tabLst>
              <a:defRPr>
                <a:solidFill>
                  <a:schemeClr val="tx1"/>
                </a:solidFill>
                <a:latin typeface="Arial" panose="020B0604020202020204" pitchFamily="34" charset="0"/>
              </a:defRPr>
            </a:lvl1pPr>
            <a:lvl2pPr eaLnBrk="0" fontAlgn="base" hangingPunct="0">
              <a:spcBef>
                <a:spcPct val="0"/>
              </a:spcBef>
              <a:spcAft>
                <a:spcPct val="0"/>
              </a:spcAft>
              <a:tabLst>
                <a:tab pos="1731963" algn="l"/>
              </a:tabLst>
              <a:defRPr>
                <a:solidFill>
                  <a:schemeClr val="tx1"/>
                </a:solidFill>
                <a:latin typeface="Arial" panose="020B0604020202020204" pitchFamily="34" charset="0"/>
              </a:defRPr>
            </a:lvl2pPr>
            <a:lvl3pPr eaLnBrk="0" fontAlgn="base" hangingPunct="0">
              <a:spcBef>
                <a:spcPct val="0"/>
              </a:spcBef>
              <a:spcAft>
                <a:spcPct val="0"/>
              </a:spcAft>
              <a:tabLst>
                <a:tab pos="1731963" algn="l"/>
              </a:tabLst>
              <a:defRPr>
                <a:solidFill>
                  <a:schemeClr val="tx1"/>
                </a:solidFill>
                <a:latin typeface="Arial" panose="020B0604020202020204" pitchFamily="34" charset="0"/>
              </a:defRPr>
            </a:lvl3pPr>
            <a:lvl4pPr eaLnBrk="0" fontAlgn="base" hangingPunct="0">
              <a:spcBef>
                <a:spcPct val="0"/>
              </a:spcBef>
              <a:spcAft>
                <a:spcPct val="0"/>
              </a:spcAft>
              <a:tabLst>
                <a:tab pos="1731963" algn="l"/>
              </a:tabLst>
              <a:defRPr>
                <a:solidFill>
                  <a:schemeClr val="tx1"/>
                </a:solidFill>
                <a:latin typeface="Arial" panose="020B0604020202020204" pitchFamily="34" charset="0"/>
              </a:defRPr>
            </a:lvl4pPr>
            <a:lvl5pPr eaLnBrk="0" fontAlgn="base" hangingPunct="0">
              <a:spcBef>
                <a:spcPct val="0"/>
              </a:spcBef>
              <a:spcAft>
                <a:spcPct val="0"/>
              </a:spcAft>
              <a:tabLst>
                <a:tab pos="1731963" algn="l"/>
              </a:tabLst>
              <a:defRPr>
                <a:solidFill>
                  <a:schemeClr val="tx1"/>
                </a:solidFill>
                <a:latin typeface="Arial" panose="020B0604020202020204" pitchFamily="34" charset="0"/>
              </a:defRPr>
            </a:lvl5pPr>
            <a:lvl6pPr eaLnBrk="0" fontAlgn="base" hangingPunct="0">
              <a:spcBef>
                <a:spcPct val="0"/>
              </a:spcBef>
              <a:spcAft>
                <a:spcPct val="0"/>
              </a:spcAft>
              <a:tabLst>
                <a:tab pos="1731963" algn="l"/>
              </a:tabLst>
              <a:defRPr>
                <a:solidFill>
                  <a:schemeClr val="tx1"/>
                </a:solidFill>
                <a:latin typeface="Arial" panose="020B0604020202020204" pitchFamily="34" charset="0"/>
              </a:defRPr>
            </a:lvl6pPr>
            <a:lvl7pPr eaLnBrk="0" fontAlgn="base" hangingPunct="0">
              <a:spcBef>
                <a:spcPct val="0"/>
              </a:spcBef>
              <a:spcAft>
                <a:spcPct val="0"/>
              </a:spcAft>
              <a:tabLst>
                <a:tab pos="1731963" algn="l"/>
              </a:tabLst>
              <a:defRPr>
                <a:solidFill>
                  <a:schemeClr val="tx1"/>
                </a:solidFill>
                <a:latin typeface="Arial" panose="020B0604020202020204" pitchFamily="34" charset="0"/>
              </a:defRPr>
            </a:lvl7pPr>
            <a:lvl8pPr eaLnBrk="0" fontAlgn="base" hangingPunct="0">
              <a:spcBef>
                <a:spcPct val="0"/>
              </a:spcBef>
              <a:spcAft>
                <a:spcPct val="0"/>
              </a:spcAft>
              <a:tabLst>
                <a:tab pos="1731963" algn="l"/>
              </a:tabLst>
              <a:defRPr>
                <a:solidFill>
                  <a:schemeClr val="tx1"/>
                </a:solidFill>
                <a:latin typeface="Arial" panose="020B0604020202020204" pitchFamily="34" charset="0"/>
              </a:defRPr>
            </a:lvl8pPr>
            <a:lvl9pPr eaLnBrk="0" fontAlgn="base" hangingPunct="0">
              <a:spcBef>
                <a:spcPct val="0"/>
              </a:spcBef>
              <a:spcAft>
                <a:spcPct val="0"/>
              </a:spcAft>
              <a:tabLst>
                <a:tab pos="17319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31963" algn="l"/>
              </a:tabLst>
            </a:pPr>
            <a:r>
              <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Table 2.</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Results of the simulations of significant wave height, </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t>
            </a:r>
            <a:r>
              <a:rPr kumimoji="0" lang="en-US" altLang="en-US" sz="1600" b="0" i="0" u="none" strike="noStrike" cap="none" normalizeH="0" baseline="-3000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dominant period </a:t>
            </a:r>
            <a:r>
              <a:rPr kumimoji="0" lang="en-US" altLang="en-US" sz="16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t>
            </a:r>
            <a:r>
              <a:rPr kumimoji="0" lang="en-US" altLang="en-US" sz="1600" b="0" i="0" u="none" strike="noStrike" cap="none" normalizeH="0" baseline="-30000" dirty="0" err="1">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near Branford, CT.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4821" name="Picture 8" descr="Slide35"/>
          <p:cNvPicPr>
            <a:picLocks noChangeAspect="1" noChangeArrowheads="1"/>
          </p:cNvPicPr>
          <p:nvPr/>
        </p:nvPicPr>
        <p:blipFill>
          <a:blip r:embed="rId2">
            <a:extLst>
              <a:ext uri="{28A0092B-C50C-407E-A947-70E740481C1C}">
                <a14:useLocalDpi xmlns:a14="http://schemas.microsoft.com/office/drawing/2010/main" val="0"/>
              </a:ext>
            </a:extLst>
          </a:blip>
          <a:srcRect l="26599" t="14360" r="29921" b="20897"/>
          <a:stretch>
            <a:fillRect/>
          </a:stretch>
        </p:blipFill>
        <p:spPr bwMode="auto">
          <a:xfrm>
            <a:off x="1543979" y="91440"/>
            <a:ext cx="4368338" cy="36871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470472" y="3960338"/>
            <a:ext cx="66972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Return period of significant wave heights Branford, CT. The dashed black line corresponds to the best-fit GEV function and the grey dashed lines mark the 95% confidence interval. The black squares show the maximum significant wave height (m) in the simulations at the site.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3666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09254" y="11222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84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21" y="434418"/>
            <a:ext cx="6375033" cy="38356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77516" y="4505759"/>
            <a:ext cx="64585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Schematic of an idealized coastal dyke or embankment defined in the EurOtop II report (Van der Meer et al., 2016).</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6490754" y="704382"/>
            <a:ext cx="6238860" cy="1292872"/>
          </a:xfrm>
          <a:prstGeom prst="rect">
            <a:avLst/>
          </a:prstGeom>
        </p:spPr>
      </p:pic>
    </p:spTree>
    <p:extLst>
      <p:ext uri="{BB962C8B-B14F-4D97-AF65-F5344CB8AC3E}">
        <p14:creationId xmlns:p14="http://schemas.microsoft.com/office/powerpoint/2010/main" val="356911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639589" y="858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6865" name="Picture 1" descr="Slide36"/>
          <p:cNvPicPr>
            <a:picLocks noChangeAspect="1" noChangeArrowheads="1"/>
          </p:cNvPicPr>
          <p:nvPr/>
        </p:nvPicPr>
        <p:blipFill>
          <a:blip r:embed="rId2" cstate="print">
            <a:extLst>
              <a:ext uri="{28A0092B-C50C-407E-A947-70E740481C1C}">
                <a14:useLocalDpi xmlns:a14="http://schemas.microsoft.com/office/drawing/2010/main" val="0"/>
              </a:ext>
            </a:extLst>
          </a:blip>
          <a:srcRect l="10965" t="4979" r="20586" b="10536"/>
          <a:stretch>
            <a:fillRect/>
          </a:stretch>
        </p:blipFill>
        <p:spPr bwMode="auto">
          <a:xfrm>
            <a:off x="109436" y="85898"/>
            <a:ext cx="7941743" cy="5509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83CABF-92EE-DE24-5B8C-61FCD6DB6FF3}"/>
              </a:ext>
            </a:extLst>
          </p:cNvPr>
          <p:cNvSpPr txBox="1"/>
          <p:nvPr/>
        </p:nvSpPr>
        <p:spPr>
          <a:xfrm rot="20887107">
            <a:off x="2195061" y="2279093"/>
            <a:ext cx="1532190" cy="646331"/>
          </a:xfrm>
          <a:prstGeom prst="rect">
            <a:avLst/>
          </a:prstGeom>
          <a:noFill/>
        </p:spPr>
        <p:txBody>
          <a:bodyPr wrap="square">
            <a:spAutoFit/>
          </a:bodyPr>
          <a:lstStyle/>
          <a:p>
            <a:r>
              <a:rPr kumimoji="0" lang="en-US" altLang="en-US" sz="18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splashover</a:t>
            </a:r>
            <a:r>
              <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a:t>
            </a:r>
          </a:p>
          <a:p>
            <a:r>
              <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Limewood </a:t>
            </a:r>
            <a:endParaRPr lang="en-US" dirty="0">
              <a:solidFill>
                <a:srgbClr val="FF0000"/>
              </a:solidFill>
            </a:endParaRPr>
          </a:p>
        </p:txBody>
      </p:sp>
      <p:cxnSp>
        <p:nvCxnSpPr>
          <p:cNvPr id="8" name="Straight Arrow Connector 7">
            <a:extLst>
              <a:ext uri="{FF2B5EF4-FFF2-40B4-BE49-F238E27FC236}">
                <a16:creationId xmlns:a16="http://schemas.microsoft.com/office/drawing/2014/main" id="{7B69D0FA-3322-5FAA-10A4-0087A614645F}"/>
              </a:ext>
            </a:extLst>
          </p:cNvPr>
          <p:cNvCxnSpPr>
            <a:cxnSpLocks/>
          </p:cNvCxnSpPr>
          <p:nvPr/>
        </p:nvCxnSpPr>
        <p:spPr>
          <a:xfrm flipH="1">
            <a:off x="2698595" y="2754351"/>
            <a:ext cx="624468" cy="4237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14B1F88-B8B9-AF30-8420-0FA3151D97D4}"/>
              </a:ext>
            </a:extLst>
          </p:cNvPr>
          <p:cNvSpPr txBox="1"/>
          <p:nvPr/>
        </p:nvSpPr>
        <p:spPr>
          <a:xfrm>
            <a:off x="7476846" y="4706276"/>
            <a:ext cx="2670763" cy="369332"/>
          </a:xfrm>
          <a:prstGeom prst="rect">
            <a:avLst/>
          </a:prstGeom>
          <a:noFill/>
        </p:spPr>
        <p:txBody>
          <a:bodyPr wrap="square">
            <a:spAutoFit/>
          </a:bodyPr>
          <a:lstStyle/>
          <a:p>
            <a:r>
              <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Overtopping at S</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ybil</a:t>
            </a:r>
            <a:endParaRPr lang="en-US" dirty="0">
              <a:solidFill>
                <a:srgbClr val="FF0000"/>
              </a:solidFill>
            </a:endParaRPr>
          </a:p>
        </p:txBody>
      </p:sp>
      <p:sp>
        <p:nvSpPr>
          <p:cNvPr id="11" name="TextBox 10">
            <a:extLst>
              <a:ext uri="{FF2B5EF4-FFF2-40B4-BE49-F238E27FC236}">
                <a16:creationId xmlns:a16="http://schemas.microsoft.com/office/drawing/2014/main" id="{5D0CC746-FC6A-F169-C4A0-124F41AA549C}"/>
              </a:ext>
            </a:extLst>
          </p:cNvPr>
          <p:cNvSpPr txBox="1"/>
          <p:nvPr/>
        </p:nvSpPr>
        <p:spPr>
          <a:xfrm>
            <a:off x="1193180" y="4150932"/>
            <a:ext cx="1535933" cy="369332"/>
          </a:xfrm>
          <a:prstGeom prst="rect">
            <a:avLst/>
          </a:prstGeom>
          <a:noFill/>
        </p:spPr>
        <p:txBody>
          <a:bodyPr wrap="none" rtlCol="0">
            <a:spAutoFit/>
          </a:bodyPr>
          <a:lstStyle/>
          <a:p>
            <a:r>
              <a:rPr lang="en-US" dirty="0"/>
              <a:t>Final USGS Vol</a:t>
            </a:r>
          </a:p>
        </p:txBody>
      </p:sp>
      <p:sp>
        <p:nvSpPr>
          <p:cNvPr id="14" name="TextBox 13">
            <a:extLst>
              <a:ext uri="{FF2B5EF4-FFF2-40B4-BE49-F238E27FC236}">
                <a16:creationId xmlns:a16="http://schemas.microsoft.com/office/drawing/2014/main" id="{644F1D2F-C53C-BDA9-FC1B-9EBD46B79AE8}"/>
              </a:ext>
            </a:extLst>
          </p:cNvPr>
          <p:cNvSpPr txBox="1"/>
          <p:nvPr/>
        </p:nvSpPr>
        <p:spPr>
          <a:xfrm>
            <a:off x="7476847" y="4086707"/>
            <a:ext cx="2779423" cy="646331"/>
          </a:xfrm>
          <a:prstGeom prst="rect">
            <a:avLst/>
          </a:prstGeom>
          <a:noFill/>
        </p:spPr>
        <p:txBody>
          <a:bodyPr wrap="square">
            <a:spAutoFit/>
          </a:bodyPr>
          <a:lstStyle/>
          <a:p>
            <a:r>
              <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Splash over at </a:t>
            </a:r>
            <a:r>
              <a:rPr lang="en-US" alt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Limewood</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FF0000"/>
              </a:solidFill>
            </a:endParaRPr>
          </a:p>
        </p:txBody>
      </p:sp>
    </p:spTree>
    <p:extLst>
      <p:ext uri="{BB962C8B-B14F-4D97-AF65-F5344CB8AC3E}">
        <p14:creationId xmlns:p14="http://schemas.microsoft.com/office/powerpoint/2010/main" val="965464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578629" y="245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7889" name="Picture 1" descr="Slide39"/>
          <p:cNvPicPr>
            <a:picLocks noChangeAspect="1" noChangeArrowheads="1"/>
          </p:cNvPicPr>
          <p:nvPr/>
        </p:nvPicPr>
        <p:blipFill>
          <a:blip r:embed="rId2" cstate="print">
            <a:extLst>
              <a:ext uri="{28A0092B-C50C-407E-A947-70E740481C1C}">
                <a14:useLocalDpi xmlns:a14="http://schemas.microsoft.com/office/drawing/2010/main" val="0"/>
              </a:ext>
            </a:extLst>
          </a:blip>
          <a:srcRect t="7474" r="20479" b="2664"/>
          <a:stretch>
            <a:fillRect/>
          </a:stretch>
        </p:blipFill>
        <p:spPr bwMode="auto">
          <a:xfrm>
            <a:off x="1911927" y="385048"/>
            <a:ext cx="8557954" cy="54347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48839" y="5918572"/>
            <a:ext cx="83210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59.</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 GoogleEarth map with the location of the USGS high water mark (site CTNEW19322) shown by the yellow push-pin. The 1.1 and 2.5 m elevation contours are shown by the red and cyan lines respectively. The volume required to fill the basin to the 1.1 m elevation is shown in (b).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670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484" y="292100"/>
            <a:ext cx="2639438" cy="5563951"/>
          </a:xfrm>
          <a:prstGeom prst="rect">
            <a:avLst/>
          </a:prstGeom>
        </p:spPr>
      </p:pic>
      <p:pic>
        <p:nvPicPr>
          <p:cNvPr id="5" name="Picture 4"/>
          <p:cNvPicPr/>
          <p:nvPr/>
        </p:nvPicPr>
        <p:blipFill>
          <a:blip r:embed="rId3"/>
          <a:stretch>
            <a:fillRect/>
          </a:stretch>
        </p:blipFill>
        <p:spPr>
          <a:xfrm>
            <a:off x="2823922" y="346075"/>
            <a:ext cx="2584450" cy="5581312"/>
          </a:xfrm>
          <a:prstGeom prst="rect">
            <a:avLst/>
          </a:prstGeom>
        </p:spPr>
      </p:pic>
      <p:pic>
        <p:nvPicPr>
          <p:cNvPr id="6" name="Content Placeholder 5"/>
          <p:cNvPicPr>
            <a:picLocks noGrp="1"/>
          </p:cNvPicPr>
          <p:nvPr>
            <p:ph idx="1"/>
          </p:nvPr>
        </p:nvPicPr>
        <p:blipFill>
          <a:blip r:embed="rId4"/>
          <a:stretch>
            <a:fillRect/>
          </a:stretch>
        </p:blipFill>
        <p:spPr>
          <a:xfrm>
            <a:off x="5501477" y="400050"/>
            <a:ext cx="6690523" cy="4389437"/>
          </a:xfrm>
          <a:prstGeom prst="rect">
            <a:avLst/>
          </a:prstGeom>
        </p:spPr>
      </p:pic>
      <p:sp>
        <p:nvSpPr>
          <p:cNvPr id="2" name="Rectangle 1"/>
          <p:cNvSpPr/>
          <p:nvPr/>
        </p:nvSpPr>
        <p:spPr>
          <a:xfrm>
            <a:off x="6114699" y="2743200"/>
            <a:ext cx="1380015" cy="28049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887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61" name="Picture 1" descr="Slide43"/>
          <p:cNvPicPr>
            <a:picLocks noChangeAspect="1" noChangeArrowheads="1"/>
          </p:cNvPicPr>
          <p:nvPr/>
        </p:nvPicPr>
        <p:blipFill>
          <a:blip r:embed="rId2" cstate="print">
            <a:extLst>
              <a:ext uri="{28A0092B-C50C-407E-A947-70E740481C1C}">
                <a14:useLocalDpi xmlns:a14="http://schemas.microsoft.com/office/drawing/2010/main" val="0"/>
              </a:ext>
            </a:extLst>
          </a:blip>
          <a:srcRect r="15720"/>
          <a:stretch>
            <a:fillRect/>
          </a:stretch>
        </p:blipFill>
        <p:spPr bwMode="auto">
          <a:xfrm>
            <a:off x="798322" y="-318911"/>
            <a:ext cx="9322723" cy="62289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513768" y="5989181"/>
            <a:ext cx="90350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62</a:t>
            </a: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 GoogleEarth map of the coastal area near Limewood Avenue. The white line show the location of RT 146 and the red, green and blue lines show the 1.1 m 1.9, and 2.5 m elevation contours.  (b) The black solid line shows the elevation in the marsh that corresponds to the maximum predicted volume transported into the marsh. The red dashed line shows the change in sea level in the marsh if it was just do to sea level rise.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7" name="Straight Arrow Connector 6">
            <a:extLst>
              <a:ext uri="{FF2B5EF4-FFF2-40B4-BE49-F238E27FC236}">
                <a16:creationId xmlns:a16="http://schemas.microsoft.com/office/drawing/2014/main" id="{09B7FB7A-2488-87AB-54A3-94E79046CE29}"/>
              </a:ext>
            </a:extLst>
          </p:cNvPr>
          <p:cNvCxnSpPr/>
          <p:nvPr/>
        </p:nvCxnSpPr>
        <p:spPr>
          <a:xfrm>
            <a:off x="8494005" y="2379643"/>
            <a:ext cx="0" cy="1277957"/>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158033D-3A83-504E-247E-03930DA80A48}"/>
              </a:ext>
            </a:extLst>
          </p:cNvPr>
          <p:cNvSpPr txBox="1"/>
          <p:nvPr/>
        </p:nvSpPr>
        <p:spPr>
          <a:xfrm>
            <a:off x="8747392" y="2302525"/>
            <a:ext cx="2646285" cy="369332"/>
          </a:xfrm>
          <a:prstGeom prst="rect">
            <a:avLst/>
          </a:prstGeom>
          <a:noFill/>
        </p:spPr>
        <p:txBody>
          <a:bodyPr wrap="square" rtlCol="0">
            <a:spAutoFit/>
          </a:bodyPr>
          <a:lstStyle/>
          <a:p>
            <a:r>
              <a:rPr lang="en-US" dirty="0"/>
              <a:t>Flood protection lost</a:t>
            </a:r>
          </a:p>
        </p:txBody>
      </p:sp>
    </p:spTree>
    <p:extLst>
      <p:ext uri="{BB962C8B-B14F-4D97-AF65-F5344CB8AC3E}">
        <p14:creationId xmlns:p14="http://schemas.microsoft.com/office/powerpoint/2010/main" val="4209904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81ED16-DE03-AE91-0C52-693D0629249E}"/>
              </a:ext>
            </a:extLst>
          </p:cNvPr>
          <p:cNvPicPr>
            <a:picLocks noGrp="1" noChangeAspect="1"/>
          </p:cNvPicPr>
          <p:nvPr>
            <p:ph idx="1"/>
          </p:nvPr>
        </p:nvPicPr>
        <p:blipFill>
          <a:blip r:embed="rId2"/>
          <a:stretch>
            <a:fillRect/>
          </a:stretch>
        </p:blipFill>
        <p:spPr>
          <a:xfrm>
            <a:off x="434388" y="557666"/>
            <a:ext cx="4237178" cy="3208791"/>
          </a:xfrm>
        </p:spPr>
      </p:pic>
      <p:sp>
        <p:nvSpPr>
          <p:cNvPr id="6" name="TextBox 5">
            <a:extLst>
              <a:ext uri="{FF2B5EF4-FFF2-40B4-BE49-F238E27FC236}">
                <a16:creationId xmlns:a16="http://schemas.microsoft.com/office/drawing/2014/main" id="{3E885A48-E57E-B672-E243-C8F645A125BC}"/>
              </a:ext>
            </a:extLst>
          </p:cNvPr>
          <p:cNvSpPr txBox="1"/>
          <p:nvPr/>
        </p:nvSpPr>
        <p:spPr>
          <a:xfrm>
            <a:off x="434387" y="3766456"/>
            <a:ext cx="4050528" cy="646331"/>
          </a:xfrm>
          <a:prstGeom prst="rect">
            <a:avLst/>
          </a:prstGeom>
          <a:noFill/>
        </p:spPr>
        <p:txBody>
          <a:bodyPr wrap="square" rtlCol="0">
            <a:spAutoFit/>
          </a:bodyPr>
          <a:lstStyle/>
          <a:p>
            <a:r>
              <a:rPr lang="en-US" dirty="0"/>
              <a:t>The area considered at-risk in HAZUS doesn’t conform with the contours.</a:t>
            </a:r>
          </a:p>
        </p:txBody>
      </p:sp>
      <p:sp>
        <p:nvSpPr>
          <p:cNvPr id="8" name="TextBox 7">
            <a:extLst>
              <a:ext uri="{FF2B5EF4-FFF2-40B4-BE49-F238E27FC236}">
                <a16:creationId xmlns:a16="http://schemas.microsoft.com/office/drawing/2014/main" id="{79C233D8-AC8D-0BFA-F409-6CB435389600}"/>
              </a:ext>
            </a:extLst>
          </p:cNvPr>
          <p:cNvSpPr txBox="1"/>
          <p:nvPr/>
        </p:nvSpPr>
        <p:spPr>
          <a:xfrm>
            <a:off x="5050971" y="342867"/>
            <a:ext cx="6531429" cy="5486245"/>
          </a:xfrm>
          <a:prstGeom prst="rect">
            <a:avLst/>
          </a:prstGeom>
          <a:noFill/>
        </p:spPr>
        <p:txBody>
          <a:bodyPr wrap="square">
            <a:spAutoFit/>
          </a:bodyPr>
          <a:lstStyle/>
          <a:p>
            <a:pPr algn="ctr">
              <a:lnSpc>
                <a:spcPct val="115000"/>
              </a:lnSpc>
              <a:spcAft>
                <a:spcPts val="10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SUMMARY</a:t>
            </a:r>
          </a:p>
          <a:p>
            <a:pPr>
              <a:lnSpc>
                <a:spcPct val="115000"/>
              </a:lnSpc>
              <a:spcAft>
                <a:spcPts val="10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To assess the </a:t>
            </a:r>
            <a:r>
              <a:rPr lang="en-US" dirty="0">
                <a:latin typeface="Times New Roman" panose="02020603050405020304" pitchFamily="18" charset="0"/>
                <a:ea typeface="Calibri" panose="020F0502020204030204" pitchFamily="34" charset="0"/>
                <a:cs typeface="Times New Roman" panose="02020603050405020304" pitchFamily="18" charset="0"/>
              </a:rPr>
              <a:t>future risk of flooding we built a simple basin model that resolves the critical details of flooding pathways and represents the flux from the ocean using well-stablished hydraulic models. </a:t>
            </a:r>
          </a:p>
          <a:p>
            <a:pPr>
              <a:lnSpc>
                <a:spcPct val="115000"/>
              </a:lnSpc>
              <a:spcAft>
                <a:spcPts val="10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We estimate the over-topping flux from Limewood Avenue and the flow over Sybil Creek Avenue into the marsh during Sandy and find that the predicted high</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a:effectLst/>
                <a:latin typeface="Times New Roman" panose="02020603050405020304" pitchFamily="18" charset="0"/>
                <a:ea typeface="Calibri" panose="020F0502020204030204" pitchFamily="34" charset="0"/>
                <a:cs typeface="Times New Roman" panose="02020603050405020304" pitchFamily="18" charset="0"/>
              </a:rPr>
              <a:t>water level in the marsh was similar to that observed by the USGS survey. </a:t>
            </a:r>
          </a:p>
          <a:p>
            <a:pPr>
              <a:lnSpc>
                <a:spcPct val="115000"/>
              </a:lnSpc>
              <a:spcAft>
                <a:spcPts val="1000"/>
              </a:spcAft>
            </a:pPr>
            <a: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Most of the water in the marsh resulted from </a:t>
            </a:r>
            <a:r>
              <a:rPr lang="en-US"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splashover</a:t>
            </a:r>
            <a: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10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Even though the fluxes were high, the large area of the marsh contained the flood volume below the 1.1 m level avoiding flooding in many residences.  </a:t>
            </a:r>
          </a:p>
          <a:p>
            <a:pPr>
              <a:lnSpc>
                <a:spcPct val="115000"/>
              </a:lnSpc>
              <a:spcAft>
                <a:spcPts val="1000"/>
              </a:spcAft>
            </a:pPr>
            <a: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 0.25 m higher mean sea level, simulations show that the flood protection value </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was</a:t>
            </a:r>
            <a: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lost and a Sandy-like event would cause flooding around the marsh to 1.9m. </a:t>
            </a:r>
          </a:p>
        </p:txBody>
      </p:sp>
    </p:spTree>
    <p:extLst>
      <p:ext uri="{BB962C8B-B14F-4D97-AF65-F5344CB8AC3E}">
        <p14:creationId xmlns:p14="http://schemas.microsoft.com/office/powerpoint/2010/main" val="244474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65" y="637382"/>
            <a:ext cx="7387826" cy="4925217"/>
          </a:xfrm>
        </p:spPr>
      </p:pic>
      <p:pic>
        <p:nvPicPr>
          <p:cNvPr id="8" name="Picture 7"/>
          <p:cNvPicPr>
            <a:picLocks noChangeAspect="1"/>
          </p:cNvPicPr>
          <p:nvPr/>
        </p:nvPicPr>
        <p:blipFill>
          <a:blip r:embed="rId3"/>
          <a:stretch>
            <a:fillRect/>
          </a:stretch>
        </p:blipFill>
        <p:spPr>
          <a:xfrm>
            <a:off x="4242170" y="-85725"/>
            <a:ext cx="7721230" cy="5135880"/>
          </a:xfrm>
          <a:prstGeom prst="rect">
            <a:avLst/>
          </a:prstGeom>
        </p:spPr>
      </p:pic>
    </p:spTree>
    <p:extLst>
      <p:ext uri="{BB962C8B-B14F-4D97-AF65-F5344CB8AC3E}">
        <p14:creationId xmlns:p14="http://schemas.microsoft.com/office/powerpoint/2010/main" val="189286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024A-3307-2E35-8CB0-38C8E3F1460A}"/>
              </a:ext>
            </a:extLst>
          </p:cNvPr>
          <p:cNvSpPr>
            <a:spLocks noGrp="1"/>
          </p:cNvSpPr>
          <p:nvPr>
            <p:ph type="title"/>
          </p:nvPr>
        </p:nvSpPr>
        <p:spPr/>
        <p:txBody>
          <a:bodyPr/>
          <a:lstStyle/>
          <a:p>
            <a:r>
              <a:rPr lang="en-US" dirty="0"/>
              <a:t>What should we do</a:t>
            </a:r>
          </a:p>
        </p:txBody>
      </p:sp>
      <p:pic>
        <p:nvPicPr>
          <p:cNvPr id="9" name="Content Placeholder 8">
            <a:extLst>
              <a:ext uri="{FF2B5EF4-FFF2-40B4-BE49-F238E27FC236}">
                <a16:creationId xmlns:a16="http://schemas.microsoft.com/office/drawing/2014/main" id="{0334411B-C267-FD27-8A31-3B7DA8E8FF99}"/>
              </a:ext>
            </a:extLst>
          </p:cNvPr>
          <p:cNvPicPr>
            <a:picLocks noGrp="1" noChangeAspect="1"/>
          </p:cNvPicPr>
          <p:nvPr>
            <p:ph idx="1"/>
          </p:nvPr>
        </p:nvPicPr>
        <p:blipFill>
          <a:blip r:embed="rId2"/>
          <a:stretch>
            <a:fillRect/>
          </a:stretch>
        </p:blipFill>
        <p:spPr>
          <a:xfrm>
            <a:off x="609600" y="1073426"/>
            <a:ext cx="11188622" cy="5221356"/>
          </a:xfrm>
        </p:spPr>
      </p:pic>
    </p:spTree>
    <p:extLst>
      <p:ext uri="{BB962C8B-B14F-4D97-AF65-F5344CB8AC3E}">
        <p14:creationId xmlns:p14="http://schemas.microsoft.com/office/powerpoint/2010/main" val="2289988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1214-E0FF-E26D-DC0C-79D67A4E2E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D12DDF-8B8A-364E-494A-EC423315BB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3C20A07-8329-8930-B2F4-E724567EAD96}"/>
              </a:ext>
            </a:extLst>
          </p:cNvPr>
          <p:cNvPicPr>
            <a:picLocks noChangeAspect="1"/>
          </p:cNvPicPr>
          <p:nvPr/>
        </p:nvPicPr>
        <p:blipFill>
          <a:blip r:embed="rId2"/>
          <a:stretch>
            <a:fillRect/>
          </a:stretch>
        </p:blipFill>
        <p:spPr>
          <a:xfrm>
            <a:off x="643289" y="1027076"/>
            <a:ext cx="11009367" cy="5457635"/>
          </a:xfrm>
          <a:prstGeom prst="rect">
            <a:avLst/>
          </a:prstGeom>
        </p:spPr>
      </p:pic>
    </p:spTree>
    <p:extLst>
      <p:ext uri="{BB962C8B-B14F-4D97-AF65-F5344CB8AC3E}">
        <p14:creationId xmlns:p14="http://schemas.microsoft.com/office/powerpoint/2010/main" val="1967891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DAEA-7AEB-85CE-A8D0-DED2EDAD3B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9160F7-89A0-0A8F-D837-48DBA7A2F62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E2F2CC-1170-4A8E-8B36-830870EBD8D3}"/>
              </a:ext>
            </a:extLst>
          </p:cNvPr>
          <p:cNvPicPr>
            <a:picLocks noChangeAspect="1"/>
          </p:cNvPicPr>
          <p:nvPr/>
        </p:nvPicPr>
        <p:blipFill>
          <a:blip r:embed="rId2"/>
          <a:stretch>
            <a:fillRect/>
          </a:stretch>
        </p:blipFill>
        <p:spPr>
          <a:xfrm>
            <a:off x="818601" y="274638"/>
            <a:ext cx="10622176" cy="6115798"/>
          </a:xfrm>
          <a:prstGeom prst="rect">
            <a:avLst/>
          </a:prstGeom>
        </p:spPr>
      </p:pic>
    </p:spTree>
    <p:extLst>
      <p:ext uri="{BB962C8B-B14F-4D97-AF65-F5344CB8AC3E}">
        <p14:creationId xmlns:p14="http://schemas.microsoft.com/office/powerpoint/2010/main" val="980956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C82B-D505-AC9E-78E6-7EA78C073D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C18F2F-E7DC-51A7-00C7-4DBD0DCAF6B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3BA17C-6AB6-69EE-FB80-C425F82B2381}"/>
              </a:ext>
            </a:extLst>
          </p:cNvPr>
          <p:cNvPicPr>
            <a:picLocks noChangeAspect="1"/>
          </p:cNvPicPr>
          <p:nvPr/>
        </p:nvPicPr>
        <p:blipFill>
          <a:blip r:embed="rId2"/>
          <a:stretch>
            <a:fillRect/>
          </a:stretch>
        </p:blipFill>
        <p:spPr>
          <a:xfrm>
            <a:off x="1311965" y="274638"/>
            <a:ext cx="9957030" cy="5565470"/>
          </a:xfrm>
          <a:prstGeom prst="rect">
            <a:avLst/>
          </a:prstGeom>
        </p:spPr>
      </p:pic>
    </p:spTree>
    <p:extLst>
      <p:ext uri="{BB962C8B-B14F-4D97-AF65-F5344CB8AC3E}">
        <p14:creationId xmlns:p14="http://schemas.microsoft.com/office/powerpoint/2010/main" val="59498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6C77-B25A-DB4E-7BC3-B9365E4BE1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372357-1035-4194-1603-3CEA2E8CDB2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61E82F-BFF9-CC11-E076-EC5A06D6F796}"/>
              </a:ext>
            </a:extLst>
          </p:cNvPr>
          <p:cNvPicPr>
            <a:picLocks noChangeAspect="1"/>
          </p:cNvPicPr>
          <p:nvPr/>
        </p:nvPicPr>
        <p:blipFill>
          <a:blip r:embed="rId2"/>
          <a:stretch>
            <a:fillRect/>
          </a:stretch>
        </p:blipFill>
        <p:spPr>
          <a:xfrm>
            <a:off x="285535" y="443571"/>
            <a:ext cx="11154296" cy="5450301"/>
          </a:xfrm>
          <a:prstGeom prst="rect">
            <a:avLst/>
          </a:prstGeom>
        </p:spPr>
      </p:pic>
    </p:spTree>
    <p:extLst>
      <p:ext uri="{BB962C8B-B14F-4D97-AF65-F5344CB8AC3E}">
        <p14:creationId xmlns:p14="http://schemas.microsoft.com/office/powerpoint/2010/main" val="1874202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2BAF-6671-E7DA-0771-07EA340A4FB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62E2D63-C881-7C9B-252F-0486C1A59109}"/>
              </a:ext>
            </a:extLst>
          </p:cNvPr>
          <p:cNvSpPr>
            <a:spLocks noGrp="1"/>
          </p:cNvSpPr>
          <p:nvPr>
            <p:ph idx="1"/>
          </p:nvPr>
        </p:nvSpPr>
        <p:spPr>
          <a:xfrm>
            <a:off x="609600" y="856099"/>
            <a:ext cx="10972800" cy="4160633"/>
          </a:xfrm>
        </p:spPr>
        <p:txBody>
          <a:bodyPr/>
          <a:lstStyle/>
          <a:p>
            <a:r>
              <a:rPr lang="en-US" dirty="0"/>
              <a:t>Small changes make a big difference</a:t>
            </a:r>
          </a:p>
          <a:p>
            <a:r>
              <a:rPr lang="en-US" dirty="0"/>
              <a:t>It is very likely that we will get more heat waves and more frequent flooding.</a:t>
            </a:r>
          </a:p>
          <a:p>
            <a:r>
              <a:rPr lang="en-US" dirty="0"/>
              <a:t>Problems need to be </a:t>
            </a:r>
            <a:r>
              <a:rPr lang="en-US"/>
              <a:t>addressed locally</a:t>
            </a:r>
            <a:endParaRPr lang="en-US" dirty="0"/>
          </a:p>
          <a:p>
            <a:r>
              <a:rPr lang="en-US" dirty="0"/>
              <a:t>Adapting housing, roads and public infrastructure will be necessary… and costly.</a:t>
            </a:r>
          </a:p>
          <a:p>
            <a:r>
              <a:rPr lang="en-US" dirty="0"/>
              <a:t>We need to figure out how to do it cost-effectively and equitably.</a:t>
            </a:r>
          </a:p>
          <a:p>
            <a:r>
              <a:rPr lang="en-US" dirty="0"/>
              <a:t>We need to get on with it. </a:t>
            </a:r>
          </a:p>
        </p:txBody>
      </p:sp>
    </p:spTree>
    <p:extLst>
      <p:ext uri="{BB962C8B-B14F-4D97-AF65-F5344CB8AC3E}">
        <p14:creationId xmlns:p14="http://schemas.microsoft.com/office/powerpoint/2010/main" val="24266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60FBA69-09FB-FD16-BF25-BA1D12514AC7}"/>
              </a:ext>
            </a:extLst>
          </p:cNvPr>
          <p:cNvPicPr>
            <a:picLocks noChangeAspect="1"/>
          </p:cNvPicPr>
          <p:nvPr/>
        </p:nvPicPr>
        <p:blipFill rotWithShape="1">
          <a:blip r:embed="rId2"/>
          <a:srcRect b="31363"/>
          <a:stretch/>
        </p:blipFill>
        <p:spPr>
          <a:xfrm>
            <a:off x="397565" y="274638"/>
            <a:ext cx="10781454" cy="5874744"/>
          </a:xfrm>
          <a:prstGeom prst="rect">
            <a:avLst/>
          </a:prstGeom>
        </p:spPr>
      </p:pic>
      <p:sp>
        <p:nvSpPr>
          <p:cNvPr id="3" name="TextBox 2">
            <a:extLst>
              <a:ext uri="{FF2B5EF4-FFF2-40B4-BE49-F238E27FC236}">
                <a16:creationId xmlns:a16="http://schemas.microsoft.com/office/drawing/2014/main" id="{CEA75332-D7D1-B86B-B77A-0CAC7C090422}"/>
              </a:ext>
            </a:extLst>
          </p:cNvPr>
          <p:cNvSpPr txBox="1"/>
          <p:nvPr/>
        </p:nvSpPr>
        <p:spPr>
          <a:xfrm flipH="1">
            <a:off x="5106233" y="1232972"/>
            <a:ext cx="4375970" cy="400110"/>
          </a:xfrm>
          <a:prstGeom prst="rect">
            <a:avLst/>
          </a:prstGeom>
          <a:noFill/>
        </p:spPr>
        <p:txBody>
          <a:bodyPr wrap="square" rtlCol="0">
            <a:spAutoFit/>
          </a:bodyPr>
          <a:lstStyle/>
          <a:p>
            <a:r>
              <a:rPr lang="en-US" sz="2000" dirty="0">
                <a:solidFill>
                  <a:srgbClr val="FF0000"/>
                </a:solidFill>
              </a:rPr>
              <a:t>Area Averaged, Annual Mean Temp</a:t>
            </a:r>
          </a:p>
        </p:txBody>
      </p:sp>
    </p:spTree>
    <p:extLst>
      <p:ext uri="{BB962C8B-B14F-4D97-AF65-F5344CB8AC3E}">
        <p14:creationId xmlns:p14="http://schemas.microsoft.com/office/powerpoint/2010/main" val="285099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4220-8249-DB2A-E82A-90357130F184}"/>
              </a:ext>
            </a:extLst>
          </p:cNvPr>
          <p:cNvSpPr>
            <a:spLocks noGrp="1"/>
          </p:cNvSpPr>
          <p:nvPr>
            <p:ph type="title"/>
          </p:nvPr>
        </p:nvSpPr>
        <p:spPr/>
        <p:txBody>
          <a:bodyPr/>
          <a:lstStyle/>
          <a:p>
            <a:endParaRPr lang="en-US"/>
          </a:p>
        </p:txBody>
      </p:sp>
      <p:pic>
        <p:nvPicPr>
          <p:cNvPr id="5" name="Content Placeholder 4" descr="A graph showing the temperature of the earth&#10;&#10;Description automatically generated">
            <a:extLst>
              <a:ext uri="{FF2B5EF4-FFF2-40B4-BE49-F238E27FC236}">
                <a16:creationId xmlns:a16="http://schemas.microsoft.com/office/drawing/2014/main" id="{EB65C786-D661-ED22-EE0E-405B572883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9673" y="296939"/>
            <a:ext cx="9948338" cy="5582823"/>
          </a:xfrm>
        </p:spPr>
      </p:pic>
      <p:sp>
        <p:nvSpPr>
          <p:cNvPr id="6" name="TextBox 5">
            <a:extLst>
              <a:ext uri="{FF2B5EF4-FFF2-40B4-BE49-F238E27FC236}">
                <a16:creationId xmlns:a16="http://schemas.microsoft.com/office/drawing/2014/main" id="{412F828A-DBAC-9BDD-DCE4-B585F201FE72}"/>
              </a:ext>
            </a:extLst>
          </p:cNvPr>
          <p:cNvSpPr txBox="1"/>
          <p:nvPr/>
        </p:nvSpPr>
        <p:spPr>
          <a:xfrm>
            <a:off x="2199675" y="274636"/>
            <a:ext cx="7928334" cy="523220"/>
          </a:xfrm>
          <a:prstGeom prst="rect">
            <a:avLst/>
          </a:prstGeom>
          <a:solidFill>
            <a:schemeClr val="bg1"/>
          </a:solidFill>
        </p:spPr>
        <p:txBody>
          <a:bodyPr wrap="square" rtlCol="0">
            <a:spAutoFit/>
          </a:bodyPr>
          <a:lstStyle/>
          <a:p>
            <a:r>
              <a:rPr lang="en-US" sz="2800" dirty="0"/>
              <a:t>New Haven, CT</a:t>
            </a:r>
          </a:p>
        </p:txBody>
      </p:sp>
    </p:spTree>
    <p:extLst>
      <p:ext uri="{BB962C8B-B14F-4D97-AF65-F5344CB8AC3E}">
        <p14:creationId xmlns:p14="http://schemas.microsoft.com/office/powerpoint/2010/main" val="65405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DA02-668E-C8CA-9D20-9A379A988205}"/>
              </a:ext>
            </a:extLst>
          </p:cNvPr>
          <p:cNvSpPr>
            <a:spLocks noGrp="1"/>
          </p:cNvSpPr>
          <p:nvPr>
            <p:ph type="title"/>
          </p:nvPr>
        </p:nvSpPr>
        <p:spPr/>
        <p:txBody>
          <a:bodyPr/>
          <a:lstStyle/>
          <a:p>
            <a:endParaRPr lang="en-US"/>
          </a:p>
        </p:txBody>
      </p:sp>
      <p:pic>
        <p:nvPicPr>
          <p:cNvPr id="5" name="Content Placeholder 4" descr="A graph with red and blue lines&#10;&#10;Description automatically generated">
            <a:extLst>
              <a:ext uri="{FF2B5EF4-FFF2-40B4-BE49-F238E27FC236}">
                <a16:creationId xmlns:a16="http://schemas.microsoft.com/office/drawing/2014/main" id="{C6DBE613-204F-2855-2FB2-9740F81EED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574" y="846138"/>
            <a:ext cx="10005391" cy="5621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276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44" y="4120085"/>
            <a:ext cx="4779910" cy="591317"/>
          </a:xfrm>
        </p:spPr>
        <p:txBody>
          <a:bodyPr>
            <a:normAutofit/>
          </a:bodyPr>
          <a:lstStyle/>
          <a:p>
            <a:r>
              <a:rPr lang="en-US" sz="2400" dirty="0"/>
              <a:t>Physics</a:t>
            </a:r>
          </a:p>
        </p:txBody>
      </p:sp>
      <p:pic>
        <p:nvPicPr>
          <p:cNvPr id="1026" name="Picture 2" descr="Schematic for a Climate Mode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54272"/>
            <a:ext cx="5688254" cy="5393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759" y="5585895"/>
            <a:ext cx="6059095" cy="369332"/>
          </a:xfrm>
          <a:prstGeom prst="rect">
            <a:avLst/>
          </a:prstGeom>
        </p:spPr>
        <p:txBody>
          <a:bodyPr wrap="none">
            <a:spAutoFit/>
          </a:bodyPr>
          <a:lstStyle/>
          <a:p>
            <a:r>
              <a:rPr lang="en-US" dirty="0"/>
              <a:t>https://www.climate.gov/file/atmosphericmodelschematicpng</a:t>
            </a:r>
          </a:p>
        </p:txBody>
      </p:sp>
      <p:pic>
        <p:nvPicPr>
          <p:cNvPr id="1030" name="Picture 6" descr="Image result for ipcc carbon cycl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95" y="1565650"/>
            <a:ext cx="5427617" cy="3287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12253" y="5001248"/>
            <a:ext cx="4572001" cy="646331"/>
          </a:xfrm>
          <a:prstGeom prst="rect">
            <a:avLst/>
          </a:prstGeom>
        </p:spPr>
        <p:txBody>
          <a:bodyPr wrap="square">
            <a:spAutoFit/>
          </a:bodyPr>
          <a:lstStyle/>
          <a:p>
            <a:r>
              <a:rPr lang="en-US" dirty="0"/>
              <a:t>https://www.ipcc.ch/publications_and_data/ar4/wg1/en/ch7s7-3.html</a:t>
            </a:r>
          </a:p>
        </p:txBody>
      </p:sp>
      <p:sp>
        <p:nvSpPr>
          <p:cNvPr id="9" name="Title 1"/>
          <p:cNvSpPr txBox="1">
            <a:spLocks/>
          </p:cNvSpPr>
          <p:nvPr/>
        </p:nvSpPr>
        <p:spPr>
          <a:xfrm>
            <a:off x="7036509" y="974333"/>
            <a:ext cx="4779910" cy="5913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Bio-geo-</a:t>
            </a:r>
            <a:r>
              <a:rPr lang="en-US" sz="2400" dirty="0" err="1"/>
              <a:t>chem</a:t>
            </a:r>
            <a:endParaRPr lang="en-US" sz="2400" dirty="0"/>
          </a:p>
        </p:txBody>
      </p:sp>
      <p:sp>
        <p:nvSpPr>
          <p:cNvPr id="3" name="TextBox 2"/>
          <p:cNvSpPr txBox="1"/>
          <p:nvPr/>
        </p:nvSpPr>
        <p:spPr>
          <a:xfrm>
            <a:off x="5473212" y="202223"/>
            <a:ext cx="6343207" cy="461665"/>
          </a:xfrm>
          <a:prstGeom prst="rect">
            <a:avLst/>
          </a:prstGeom>
          <a:noFill/>
        </p:spPr>
        <p:txBody>
          <a:bodyPr wrap="square" rtlCol="0">
            <a:spAutoFit/>
          </a:bodyPr>
          <a:lstStyle/>
          <a:p>
            <a:r>
              <a:rPr lang="en-US" sz="2400" dirty="0"/>
              <a:t>Intermediate Low – IPCC AR4 Models</a:t>
            </a:r>
          </a:p>
        </p:txBody>
      </p:sp>
    </p:spTree>
    <p:extLst>
      <p:ext uri="{BB962C8B-B14F-4D97-AF65-F5344CB8AC3E}">
        <p14:creationId xmlns:p14="http://schemas.microsoft.com/office/powerpoint/2010/main" val="216347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14693"/>
          <a:stretch/>
        </p:blipFill>
        <p:spPr>
          <a:xfrm>
            <a:off x="1248381" y="1670291"/>
            <a:ext cx="9332101" cy="3358909"/>
          </a:xfrm>
          <a:prstGeom prst="rect">
            <a:avLst/>
          </a:prstGeom>
        </p:spPr>
      </p:pic>
      <p:sp>
        <p:nvSpPr>
          <p:cNvPr id="5" name="TextBox 4"/>
          <p:cNvSpPr txBox="1"/>
          <p:nvPr/>
        </p:nvSpPr>
        <p:spPr>
          <a:xfrm>
            <a:off x="1248381" y="86062"/>
            <a:ext cx="9203528" cy="1384995"/>
          </a:xfrm>
          <a:prstGeom prst="rect">
            <a:avLst/>
          </a:prstGeom>
          <a:noFill/>
        </p:spPr>
        <p:txBody>
          <a:bodyPr wrap="square" rtlCol="0">
            <a:spAutoFit/>
          </a:bodyPr>
          <a:lstStyle/>
          <a:p>
            <a:r>
              <a:rPr lang="en-US" sz="2800" dirty="0"/>
              <a:t>Measurements and model projections (with no CO2 reductions) of annual mean temperature in CT – CIRCA’s PSCAR report (Seth et al, 2019)</a:t>
            </a:r>
          </a:p>
        </p:txBody>
      </p:sp>
      <p:sp>
        <p:nvSpPr>
          <p:cNvPr id="6" name="TextBox 5"/>
          <p:cNvSpPr txBox="1"/>
          <p:nvPr/>
        </p:nvSpPr>
        <p:spPr>
          <a:xfrm>
            <a:off x="609600" y="4922162"/>
            <a:ext cx="9704584" cy="1107996"/>
          </a:xfrm>
          <a:prstGeom prst="rect">
            <a:avLst/>
          </a:prstGeom>
          <a:noFill/>
        </p:spPr>
        <p:txBody>
          <a:bodyPr wrap="square" rtlCol="0">
            <a:spAutoFit/>
          </a:bodyPr>
          <a:lstStyle/>
          <a:p>
            <a:r>
              <a:rPr lang="en-US" sz="2400" b="1" dirty="0">
                <a:solidFill>
                  <a:srgbClr val="FF0000"/>
                </a:solidFill>
              </a:rPr>
              <a:t>Plan for: </a:t>
            </a:r>
          </a:p>
          <a:p>
            <a:r>
              <a:rPr lang="en-US" sz="2400" b="1" dirty="0">
                <a:solidFill>
                  <a:srgbClr val="FF0000"/>
                </a:solidFill>
              </a:rPr>
              <a:t>Air warming UP TO 5</a:t>
            </a:r>
            <a:r>
              <a:rPr lang="en-US" sz="2400" b="1" baseline="30000" dirty="0">
                <a:solidFill>
                  <a:srgbClr val="FF0000"/>
                </a:solidFill>
              </a:rPr>
              <a:t>o</a:t>
            </a:r>
            <a:r>
              <a:rPr lang="en-US" sz="2400" b="1" dirty="0">
                <a:solidFill>
                  <a:srgbClr val="FF0000"/>
                </a:solidFill>
              </a:rPr>
              <a:t>F (3</a:t>
            </a:r>
            <a:r>
              <a:rPr lang="en-US" sz="2400" b="1" baseline="30000" dirty="0">
                <a:solidFill>
                  <a:srgbClr val="FF0000"/>
                </a:solidFill>
              </a:rPr>
              <a:t>o</a:t>
            </a:r>
            <a:r>
              <a:rPr lang="en-US" sz="2400" b="1" dirty="0">
                <a:solidFill>
                  <a:srgbClr val="FF0000"/>
                </a:solidFill>
              </a:rPr>
              <a:t>C) by 2050</a:t>
            </a:r>
          </a:p>
          <a:p>
            <a:endParaRPr lang="en-US" dirty="0"/>
          </a:p>
        </p:txBody>
      </p:sp>
    </p:spTree>
    <p:extLst>
      <p:ext uri="{BB962C8B-B14F-4D97-AF65-F5344CB8AC3E}">
        <p14:creationId xmlns:p14="http://schemas.microsoft.com/office/powerpoint/2010/main" val="27883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AAD4-0708-F531-C1FF-6804510CE6BA}"/>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3D3DDE3-7DC9-ED9D-1505-00237C12664A}"/>
              </a:ext>
            </a:extLst>
          </p:cNvPr>
          <p:cNvSpPr>
            <a:spLocks noGrp="1"/>
          </p:cNvSpPr>
          <p:nvPr>
            <p:ph sz="quarter" idx="12"/>
          </p:nvPr>
        </p:nvSpPr>
        <p:spPr/>
        <p:txBody>
          <a:bodyPr/>
          <a:lstStyle/>
          <a:p>
            <a:endParaRPr lang="en-US"/>
          </a:p>
        </p:txBody>
      </p:sp>
      <p:pic>
        <p:nvPicPr>
          <p:cNvPr id="5" name="Picture 4">
            <a:extLst>
              <a:ext uri="{FF2B5EF4-FFF2-40B4-BE49-F238E27FC236}">
                <a16:creationId xmlns:a16="http://schemas.microsoft.com/office/drawing/2014/main" id="{1DCF9504-BA48-C3F3-8F82-FE09F0ACB9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28" y="422176"/>
            <a:ext cx="3492670" cy="5693767"/>
          </a:xfrm>
          <a:prstGeom prst="rect">
            <a:avLst/>
          </a:prstGeom>
          <a:noFill/>
          <a:ln>
            <a:noFill/>
          </a:ln>
        </p:spPr>
      </p:pic>
      <p:pic>
        <p:nvPicPr>
          <p:cNvPr id="6" name="Content Placeholder 5">
            <a:extLst>
              <a:ext uri="{FF2B5EF4-FFF2-40B4-BE49-F238E27FC236}">
                <a16:creationId xmlns:a16="http://schemas.microsoft.com/office/drawing/2014/main" id="{0BB6381E-5A16-4558-F188-E617CF99C17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6904" y="371132"/>
            <a:ext cx="7326793" cy="5495096"/>
          </a:xfrm>
          <a:prstGeom prst="rect">
            <a:avLst/>
          </a:prstGeom>
          <a:noFill/>
          <a:ln>
            <a:noFill/>
          </a:ln>
        </p:spPr>
      </p:pic>
    </p:spTree>
    <p:extLst>
      <p:ext uri="{BB962C8B-B14F-4D97-AF65-F5344CB8AC3E}">
        <p14:creationId xmlns:p14="http://schemas.microsoft.com/office/powerpoint/2010/main" val="266317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4.9|23.6|24.2|6.8"/>
</p:tagLst>
</file>

<file path=ppt/theme/theme1.xml><?xml version="1.0" encoding="utf-8"?>
<a:theme xmlns:a="http://schemas.openxmlformats.org/drawingml/2006/main" name="Ji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4C4994543C6B49A20A86EEBCD3A371" ma:contentTypeVersion="18" ma:contentTypeDescription="Create a new document." ma:contentTypeScope="" ma:versionID="3f32fa23d8a8530a470211b4ee4e68ad">
  <xsd:schema xmlns:xsd="http://www.w3.org/2001/XMLSchema" xmlns:xs="http://www.w3.org/2001/XMLSchema" xmlns:p="http://schemas.microsoft.com/office/2006/metadata/properties" xmlns:ns3="35f97e12-6130-41e0-9f0a-ee76e961ac50" xmlns:ns4="c13d24c3-22c4-413e-9f4f-43ade3368c91" targetNamespace="http://schemas.microsoft.com/office/2006/metadata/properties" ma:root="true" ma:fieldsID="4266ae0a30376eede5afc429b253b83f" ns3:_="" ns4:_="">
    <xsd:import namespace="35f97e12-6130-41e0-9f0a-ee76e961ac50"/>
    <xsd:import namespace="c13d24c3-22c4-413e-9f4f-43ade3368c9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MediaServiceSearchProperties"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97e12-6130-41e0-9f0a-ee76e961ac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3d24c3-22c4-413e-9f4f-43ade3368c9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5f97e12-6130-41e0-9f0a-ee76e961ac50" xsi:nil="true"/>
  </documentManagement>
</p:properties>
</file>

<file path=customXml/itemProps1.xml><?xml version="1.0" encoding="utf-8"?>
<ds:datastoreItem xmlns:ds="http://schemas.openxmlformats.org/officeDocument/2006/customXml" ds:itemID="{B95D11CC-8622-4678-839C-F1758C4F2695}">
  <ds:schemaRefs>
    <ds:schemaRef ds:uri="http://schemas.microsoft.com/sharepoint/v3/contenttype/forms"/>
  </ds:schemaRefs>
</ds:datastoreItem>
</file>

<file path=customXml/itemProps2.xml><?xml version="1.0" encoding="utf-8"?>
<ds:datastoreItem xmlns:ds="http://schemas.openxmlformats.org/officeDocument/2006/customXml" ds:itemID="{CB41B957-58BA-443F-AC17-C61F7D7B9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97e12-6130-41e0-9f0a-ee76e961ac50"/>
    <ds:schemaRef ds:uri="c13d24c3-22c4-413e-9f4f-43ade3368c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F74D6D-80AC-47FC-8021-F5F97747B766}">
  <ds:schemaRefs>
    <ds:schemaRef ds:uri="http://schemas.microsoft.com/office/2006/metadata/properties"/>
    <ds:schemaRef ds:uri="35f97e12-6130-41e0-9f0a-ee76e961ac50"/>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c13d24c3-22c4-413e-9f4f-43ade3368c9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31333</TotalTime>
  <Words>1502</Words>
  <Application>Microsoft Office PowerPoint</Application>
  <PresentationFormat>Widescreen</PresentationFormat>
  <Paragraphs>174</Paragraphs>
  <Slides>38</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Cambria Math</vt:lpstr>
      <vt:lpstr>Times New Roman</vt:lpstr>
      <vt:lpstr>Jim</vt:lpstr>
      <vt:lpstr>Climate Change in Connecticut: Consequences and What to do  Jim O’Donnell</vt:lpstr>
      <vt:lpstr>PowerPoint Presentation</vt:lpstr>
      <vt:lpstr>PowerPoint Presentation</vt:lpstr>
      <vt:lpstr>PowerPoint Presentation</vt:lpstr>
      <vt:lpstr>PowerPoint Presentation</vt:lpstr>
      <vt:lpstr>PowerPoint Presentation</vt:lpstr>
      <vt:lpstr>Physics</vt:lpstr>
      <vt:lpstr>PowerPoint Presentation</vt:lpstr>
      <vt:lpstr>PowerPoint Presentation</vt:lpstr>
      <vt:lpstr>PowerPoint Presentation</vt:lpstr>
      <vt:lpstr>PowerPoint Presentation</vt:lpstr>
      <vt:lpstr>Changes in the CT River Flow</vt:lpstr>
      <vt:lpstr>PowerPoint Presentation</vt:lpstr>
      <vt:lpstr>PowerPoint Presentation</vt:lpstr>
      <vt:lpstr>PowerPoint Presentation</vt:lpstr>
      <vt:lpstr>PowerPoint Presentation</vt:lpstr>
      <vt:lpstr>New London Total Water Level Return Interval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we do</vt:lpstr>
      <vt:lpstr>PowerPoint Presentation</vt:lpstr>
      <vt:lpstr>PowerPoint Presentation</vt:lpstr>
      <vt:lpstr>PowerPoint Presentation</vt:lpstr>
      <vt:lpstr>PowerPoint Presentation</vt:lpstr>
      <vt:lpstr>Summary</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O'Donnell</dc:creator>
  <cp:lastModifiedBy>Elizabeth Gara</cp:lastModifiedBy>
  <cp:revision>173</cp:revision>
  <dcterms:created xsi:type="dcterms:W3CDTF">2016-02-11T15:42:38Z</dcterms:created>
  <dcterms:modified xsi:type="dcterms:W3CDTF">2024-10-17T16:35:26Z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0x010100784C4994543C6B49A20A86EEBCD3A371</vt:lpwstr>
  </property>
</Properties>
</file>